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327" r:id="rId2"/>
    <p:sldId id="320" r:id="rId3"/>
    <p:sldId id="328" r:id="rId4"/>
    <p:sldId id="332" r:id="rId5"/>
    <p:sldId id="331" r:id="rId6"/>
    <p:sldId id="426" r:id="rId7"/>
    <p:sldId id="427" r:id="rId8"/>
    <p:sldId id="428" r:id="rId9"/>
    <p:sldId id="336" r:id="rId10"/>
    <p:sldId id="421" r:id="rId11"/>
    <p:sldId id="424" r:id="rId12"/>
    <p:sldId id="425" r:id="rId13"/>
    <p:sldId id="419" r:id="rId14"/>
    <p:sldId id="418" r:id="rId15"/>
    <p:sldId id="420" r:id="rId16"/>
    <p:sldId id="414" r:id="rId17"/>
    <p:sldId id="330" r:id="rId18"/>
    <p:sldId id="329" r:id="rId19"/>
    <p:sldId id="335" r:id="rId20"/>
    <p:sldId id="334" r:id="rId21"/>
    <p:sldId id="337" r:id="rId22"/>
    <p:sldId id="338" r:id="rId23"/>
    <p:sldId id="339" r:id="rId24"/>
    <p:sldId id="341" r:id="rId25"/>
    <p:sldId id="340" r:id="rId26"/>
    <p:sldId id="342" r:id="rId27"/>
    <p:sldId id="361" r:id="rId28"/>
    <p:sldId id="362" r:id="rId29"/>
    <p:sldId id="383" r:id="rId30"/>
    <p:sldId id="386" r:id="rId31"/>
    <p:sldId id="387" r:id="rId32"/>
    <p:sldId id="389" r:id="rId33"/>
    <p:sldId id="390" r:id="rId34"/>
    <p:sldId id="391" r:id="rId35"/>
    <p:sldId id="392" r:id="rId36"/>
    <p:sldId id="385" r:id="rId37"/>
    <p:sldId id="395" r:id="rId38"/>
    <p:sldId id="396" r:id="rId39"/>
    <p:sldId id="397" r:id="rId40"/>
    <p:sldId id="356" r:id="rId41"/>
    <p:sldId id="350" r:id="rId42"/>
    <p:sldId id="315" r:id="rId43"/>
    <p:sldId id="412" r:id="rId44"/>
    <p:sldId id="349" r:id="rId45"/>
    <p:sldId id="351" r:id="rId46"/>
    <p:sldId id="354" r:id="rId47"/>
    <p:sldId id="353" r:id="rId48"/>
    <p:sldId id="394" r:id="rId49"/>
    <p:sldId id="398" r:id="rId50"/>
    <p:sldId id="399" r:id="rId51"/>
    <p:sldId id="400" r:id="rId52"/>
    <p:sldId id="401" r:id="rId53"/>
    <p:sldId id="402" r:id="rId54"/>
    <p:sldId id="407" r:id="rId55"/>
    <p:sldId id="408" r:id="rId56"/>
    <p:sldId id="409" r:id="rId57"/>
    <p:sldId id="410" r:id="rId58"/>
    <p:sldId id="411" r:id="rId59"/>
    <p:sldId id="405" r:id="rId60"/>
    <p:sldId id="406" r:id="rId61"/>
  </p:sldIdLst>
  <p:sldSz cx="12188825" cy="6858000"/>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29" autoAdjust="0"/>
  </p:normalViewPr>
  <p:slideViewPr>
    <p:cSldViewPr showGuides="1">
      <p:cViewPr varScale="1">
        <p:scale>
          <a:sx n="90" d="100"/>
          <a:sy n="90" d="100"/>
        </p:scale>
        <p:origin x="84" y="26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3/1/2020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3/1/2020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3/1/2020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3/1/2020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3/1/2020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storm.apache.org/" TargetMode="External"/><Relationship Id="rId2" Type="http://schemas.openxmlformats.org/officeDocument/2006/relationships/hyperlink" Target="https://www.tutorialspoint.com/apache_storm/index.htm" TargetMode="External"/><Relationship Id="rId1" Type="http://schemas.openxmlformats.org/officeDocument/2006/relationships/slideLayout" Target="../slideLayouts/slideLayout2.xml"/><Relationship Id="rId6" Type="http://schemas.openxmlformats.org/officeDocument/2006/relationships/hyperlink" Target="https://blog.twitter.com/engineering/en_us/a/2015/flying-faster-with-twitter-heron.html" TargetMode="External"/><Relationship Id="rId5" Type="http://schemas.openxmlformats.org/officeDocument/2006/relationships/hyperlink" Target="https://www.baeldung.com/apache-storm" TargetMode="External"/><Relationship Id="rId4" Type="http://schemas.openxmlformats.org/officeDocument/2006/relationships/hyperlink" Target="https://www.youtube.com/watch?v=xWjxiZ36gS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79412" y="464783"/>
            <a:ext cx="12190413" cy="2209800"/>
          </a:xfrm>
        </p:spPr>
        <p:txBody>
          <a:bodyPr>
            <a:normAutofit/>
          </a:bodyPr>
          <a:lstStyle/>
          <a:p>
            <a:r>
              <a:rPr lang="en-US" sz="4000" dirty="0">
                <a:latin typeface="Algerian" panose="04020705040A02060702" pitchFamily="82" charset="0"/>
              </a:rPr>
              <a:t>Modelling the interplay of metaphor and emotion through multitask learning</a:t>
            </a:r>
          </a:p>
        </p:txBody>
      </p:sp>
      <p:sp>
        <p:nvSpPr>
          <p:cNvPr id="4" name="Subtitle 3"/>
          <p:cNvSpPr>
            <a:spLocks noGrp="1"/>
          </p:cNvSpPr>
          <p:nvPr>
            <p:ph type="subTitle" idx="1"/>
          </p:nvPr>
        </p:nvSpPr>
        <p:spPr>
          <a:xfrm>
            <a:off x="2436812" y="2895600"/>
            <a:ext cx="8229600" cy="727084"/>
          </a:xfrm>
        </p:spPr>
        <p:txBody>
          <a:bodyPr>
            <a:normAutofit/>
          </a:bodyPr>
          <a:lstStyle/>
          <a:p>
            <a:r>
              <a:rPr lang="it-IT" dirty="0">
                <a:latin typeface="Algerian" panose="04020705040A02060702" pitchFamily="82" charset="0"/>
              </a:rPr>
              <a:t>verna dankerrs, marek red, martha lewis, ekaterrina shutova</a:t>
            </a:r>
          </a:p>
        </p:txBody>
      </p:sp>
      <p:sp>
        <p:nvSpPr>
          <p:cNvPr id="2" name="Rectangle 1"/>
          <p:cNvSpPr/>
          <p:nvPr/>
        </p:nvSpPr>
        <p:spPr>
          <a:xfrm>
            <a:off x="6096000" y="4800600"/>
            <a:ext cx="6092825" cy="923330"/>
          </a:xfrm>
          <a:prstGeom prst="rect">
            <a:avLst/>
          </a:prstGeom>
        </p:spPr>
        <p:txBody>
          <a:bodyPr>
            <a:spAutoFit/>
          </a:bodyPr>
          <a:lstStyle/>
          <a:p>
            <a:pPr marL="285750" indent="-285750">
              <a:buFont typeface="Arial" panose="020B0604020202020204" pitchFamily="34" charset="0"/>
              <a:buChar char="•"/>
            </a:pPr>
            <a:r>
              <a:rPr lang="en-US" dirty="0">
                <a:latin typeface="Algerian" panose="04020705040A02060702" pitchFamily="82" charset="0"/>
              </a:rPr>
              <a:t>Madhuri sarda</a:t>
            </a:r>
          </a:p>
          <a:p>
            <a:pPr marL="285750" indent="-285750">
              <a:buFont typeface="Arial" panose="020B0604020202020204" pitchFamily="34" charset="0"/>
              <a:buChar char="•"/>
            </a:pPr>
            <a:r>
              <a:rPr lang="en-US" dirty="0">
                <a:latin typeface="Algerian" panose="04020705040A02060702" pitchFamily="82" charset="0"/>
              </a:rPr>
              <a:t>Poonam Kankariya</a:t>
            </a:r>
          </a:p>
          <a:p>
            <a:pPr marL="285750" indent="-285750">
              <a:buFont typeface="Arial" panose="020B0604020202020204" pitchFamily="34" charset="0"/>
              <a:buChar char="•"/>
            </a:pPr>
            <a:r>
              <a:rPr lang="en-US" dirty="0" err="1">
                <a:latin typeface="Algerian" panose="04020705040A02060702" pitchFamily="82" charset="0"/>
              </a:rPr>
              <a:t>Rohita</a:t>
            </a:r>
            <a:r>
              <a:rPr lang="en-US" dirty="0">
                <a:latin typeface="Algerian" panose="04020705040A02060702" pitchFamily="82" charset="0"/>
              </a:rPr>
              <a:t> </a:t>
            </a:r>
            <a:r>
              <a:rPr lang="en-US" dirty="0" err="1">
                <a:latin typeface="Algerian" panose="04020705040A02060702" pitchFamily="82" charset="0"/>
              </a:rPr>
              <a:t>goparaju</a:t>
            </a:r>
            <a:endParaRPr lang="en-US" dirty="0">
              <a:latin typeface="Algerian" panose="04020705040A02060702" pitchFamily="82" charset="0"/>
            </a:endParaRPr>
          </a:p>
        </p:txBody>
      </p:sp>
      <p:sp>
        <p:nvSpPr>
          <p:cNvPr id="6" name="Rectangle 5">
            <a:extLst>
              <a:ext uri="{FF2B5EF4-FFF2-40B4-BE49-F238E27FC236}">
                <a16:creationId xmlns:a16="http://schemas.microsoft.com/office/drawing/2014/main" id="{15638CD3-867F-4003-A53A-1A36C81040D7}"/>
              </a:ext>
            </a:extLst>
          </p:cNvPr>
          <p:cNvSpPr/>
          <p:nvPr/>
        </p:nvSpPr>
        <p:spPr>
          <a:xfrm>
            <a:off x="6096000" y="4343400"/>
            <a:ext cx="6092825" cy="400110"/>
          </a:xfrm>
          <a:prstGeom prst="rect">
            <a:avLst/>
          </a:prstGeom>
        </p:spPr>
        <p:txBody>
          <a:bodyPr>
            <a:spAutoFit/>
          </a:bodyPr>
          <a:lstStyle/>
          <a:p>
            <a:r>
              <a:rPr lang="it-IT" sz="2000" dirty="0">
                <a:latin typeface="Algerian" panose="04020705040A02060702" pitchFamily="82" charset="0"/>
              </a:rPr>
              <a:t>Presented by,</a:t>
            </a:r>
          </a:p>
        </p:txBody>
      </p:sp>
    </p:spTree>
    <p:extLst>
      <p:ext uri="{BB962C8B-B14F-4D97-AF65-F5344CB8AC3E}">
        <p14:creationId xmlns:p14="http://schemas.microsoft.com/office/powerpoint/2010/main" val="401057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Method – hard parameter sharing</a:t>
            </a:r>
          </a:p>
        </p:txBody>
      </p:sp>
      <p:sp>
        <p:nvSpPr>
          <p:cNvPr id="6" name="Content Placeholder 5"/>
          <p:cNvSpPr>
            <a:spLocks noGrp="1"/>
          </p:cNvSpPr>
          <p:nvPr>
            <p:ph sz="quarter" idx="4"/>
          </p:nvPr>
        </p:nvSpPr>
        <p:spPr>
          <a:xfrm>
            <a:off x="6856412" y="2362200"/>
            <a:ext cx="4267200" cy="3657601"/>
          </a:xfrm>
        </p:spPr>
        <p:txBody>
          <a:bodyPr>
            <a:normAutofit/>
          </a:bodyPr>
          <a:lstStyle/>
          <a:p>
            <a:r>
              <a:rPr lang="en-US" dirty="0"/>
              <a:t>Add content here</a:t>
            </a:r>
          </a:p>
        </p:txBody>
      </p:sp>
      <p:pic>
        <p:nvPicPr>
          <p:cNvPr id="5" name="Picture 4">
            <a:extLst>
              <a:ext uri="{FF2B5EF4-FFF2-40B4-BE49-F238E27FC236}">
                <a16:creationId xmlns:a16="http://schemas.microsoft.com/office/drawing/2014/main" id="{715FAB6C-08CC-4810-B6C4-877A48C2520F}"/>
              </a:ext>
            </a:extLst>
          </p:cNvPr>
          <p:cNvPicPr>
            <a:picLocks noChangeAspect="1"/>
          </p:cNvPicPr>
          <p:nvPr/>
        </p:nvPicPr>
        <p:blipFill>
          <a:blip r:embed="rId2"/>
          <a:stretch>
            <a:fillRect/>
          </a:stretch>
        </p:blipFill>
        <p:spPr>
          <a:xfrm>
            <a:off x="1674812" y="2362201"/>
            <a:ext cx="4572000" cy="3276600"/>
          </a:xfrm>
          <a:prstGeom prst="rect">
            <a:avLst/>
          </a:prstGeom>
        </p:spPr>
      </p:pic>
    </p:spTree>
    <p:extLst>
      <p:ext uri="{BB962C8B-B14F-4D97-AF65-F5344CB8AC3E}">
        <p14:creationId xmlns:p14="http://schemas.microsoft.com/office/powerpoint/2010/main" val="322602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Method – cross-stitch network</a:t>
            </a:r>
          </a:p>
        </p:txBody>
      </p:sp>
      <p:sp>
        <p:nvSpPr>
          <p:cNvPr id="6" name="Content Placeholder 5"/>
          <p:cNvSpPr>
            <a:spLocks noGrp="1"/>
          </p:cNvSpPr>
          <p:nvPr>
            <p:ph sz="quarter" idx="4"/>
          </p:nvPr>
        </p:nvSpPr>
        <p:spPr>
          <a:xfrm>
            <a:off x="6856412" y="2362200"/>
            <a:ext cx="4267200" cy="3657601"/>
          </a:xfrm>
        </p:spPr>
        <p:txBody>
          <a:bodyPr>
            <a:normAutofit/>
          </a:bodyPr>
          <a:lstStyle/>
          <a:p>
            <a:r>
              <a:rPr lang="en-US" dirty="0"/>
              <a:t>Add content here</a:t>
            </a:r>
          </a:p>
        </p:txBody>
      </p:sp>
      <p:pic>
        <p:nvPicPr>
          <p:cNvPr id="7" name="Picture 6">
            <a:extLst>
              <a:ext uri="{FF2B5EF4-FFF2-40B4-BE49-F238E27FC236}">
                <a16:creationId xmlns:a16="http://schemas.microsoft.com/office/drawing/2014/main" id="{333B52A9-CBF3-4587-A959-6575CDB6C5C6}"/>
              </a:ext>
            </a:extLst>
          </p:cNvPr>
          <p:cNvPicPr>
            <a:picLocks noChangeAspect="1"/>
          </p:cNvPicPr>
          <p:nvPr/>
        </p:nvPicPr>
        <p:blipFill>
          <a:blip r:embed="rId2"/>
          <a:stretch>
            <a:fillRect/>
          </a:stretch>
        </p:blipFill>
        <p:spPr>
          <a:xfrm>
            <a:off x="1674812" y="2373608"/>
            <a:ext cx="4495800" cy="3265192"/>
          </a:xfrm>
          <a:prstGeom prst="rect">
            <a:avLst/>
          </a:prstGeom>
        </p:spPr>
      </p:pic>
    </p:spTree>
    <p:extLst>
      <p:ext uri="{BB962C8B-B14F-4D97-AF65-F5344CB8AC3E}">
        <p14:creationId xmlns:p14="http://schemas.microsoft.com/office/powerpoint/2010/main" val="313795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Method – gated network</a:t>
            </a:r>
          </a:p>
        </p:txBody>
      </p:sp>
      <p:sp>
        <p:nvSpPr>
          <p:cNvPr id="6" name="Content Placeholder 5"/>
          <p:cNvSpPr>
            <a:spLocks noGrp="1"/>
          </p:cNvSpPr>
          <p:nvPr>
            <p:ph sz="quarter" idx="4"/>
          </p:nvPr>
        </p:nvSpPr>
        <p:spPr>
          <a:xfrm>
            <a:off x="6856412" y="2362200"/>
            <a:ext cx="4267200" cy="3657601"/>
          </a:xfrm>
        </p:spPr>
        <p:txBody>
          <a:bodyPr>
            <a:normAutofit/>
          </a:bodyPr>
          <a:lstStyle/>
          <a:p>
            <a:r>
              <a:rPr lang="en-US" dirty="0"/>
              <a:t>Add content here</a:t>
            </a:r>
          </a:p>
        </p:txBody>
      </p:sp>
      <p:pic>
        <p:nvPicPr>
          <p:cNvPr id="5" name="Picture 4">
            <a:extLst>
              <a:ext uri="{FF2B5EF4-FFF2-40B4-BE49-F238E27FC236}">
                <a16:creationId xmlns:a16="http://schemas.microsoft.com/office/drawing/2014/main" id="{0C4BB848-5B0B-4A5D-85DB-F3CBC2801190}"/>
              </a:ext>
            </a:extLst>
          </p:cNvPr>
          <p:cNvPicPr>
            <a:picLocks noChangeAspect="1"/>
          </p:cNvPicPr>
          <p:nvPr/>
        </p:nvPicPr>
        <p:blipFill>
          <a:blip r:embed="rId2"/>
          <a:stretch>
            <a:fillRect/>
          </a:stretch>
        </p:blipFill>
        <p:spPr>
          <a:xfrm>
            <a:off x="1674812" y="2362200"/>
            <a:ext cx="4572000" cy="3276600"/>
          </a:xfrm>
          <a:prstGeom prst="rect">
            <a:avLst/>
          </a:prstGeom>
        </p:spPr>
      </p:pic>
    </p:spTree>
    <p:extLst>
      <p:ext uri="{BB962C8B-B14F-4D97-AF65-F5344CB8AC3E}">
        <p14:creationId xmlns:p14="http://schemas.microsoft.com/office/powerpoint/2010/main" val="285350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experiment</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Add content here</a:t>
            </a:r>
          </a:p>
          <a:p>
            <a:endParaRPr lang="en-US" dirty="0"/>
          </a:p>
        </p:txBody>
      </p:sp>
    </p:spTree>
    <p:extLst>
      <p:ext uri="{BB962C8B-B14F-4D97-AF65-F5344CB8AC3E}">
        <p14:creationId xmlns:p14="http://schemas.microsoft.com/office/powerpoint/2010/main" val="168547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Results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Add content here</a:t>
            </a:r>
          </a:p>
          <a:p>
            <a:endParaRPr lang="en-US" dirty="0"/>
          </a:p>
        </p:txBody>
      </p:sp>
    </p:spTree>
    <p:extLst>
      <p:ext uri="{BB962C8B-B14F-4D97-AF65-F5344CB8AC3E}">
        <p14:creationId xmlns:p14="http://schemas.microsoft.com/office/powerpoint/2010/main" val="405987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Data analysis &amp; discussion</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Metaphor Identification</a:t>
            </a:r>
          </a:p>
          <a:p>
            <a:r>
              <a:rPr lang="en-US" dirty="0"/>
              <a:t>Emotion Prediction</a:t>
            </a:r>
          </a:p>
        </p:txBody>
      </p:sp>
    </p:spTree>
    <p:extLst>
      <p:ext uri="{BB962C8B-B14F-4D97-AF65-F5344CB8AC3E}">
        <p14:creationId xmlns:p14="http://schemas.microsoft.com/office/powerpoint/2010/main" val="12633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conclusion</a:t>
            </a:r>
          </a:p>
        </p:txBody>
      </p:sp>
      <p:sp>
        <p:nvSpPr>
          <p:cNvPr id="3" name="Content Placeholder 2"/>
          <p:cNvSpPr>
            <a:spLocks noGrp="1"/>
          </p:cNvSpPr>
          <p:nvPr>
            <p:ph idx="1"/>
          </p:nvPr>
        </p:nvSpPr>
        <p:spPr/>
        <p:txBody>
          <a:bodyPr>
            <a:normAutofit/>
          </a:bodyPr>
          <a:lstStyle/>
          <a:p>
            <a:r>
              <a:rPr lang="en-US" dirty="0"/>
              <a:t>Add content here</a:t>
            </a:r>
          </a:p>
        </p:txBody>
      </p:sp>
    </p:spTree>
    <p:extLst>
      <p:ext uri="{BB962C8B-B14F-4D97-AF65-F5344CB8AC3E}">
        <p14:creationId xmlns:p14="http://schemas.microsoft.com/office/powerpoint/2010/main" val="168074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Data model components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normAutofit/>
          </a:bodyPr>
          <a:lstStyle/>
          <a:p>
            <a:r>
              <a:rPr lang="en-US" b="1" i="1" dirty="0"/>
              <a:t>Tuple</a:t>
            </a:r>
          </a:p>
          <a:p>
            <a:pPr lvl="1"/>
            <a:r>
              <a:rPr lang="en-US" dirty="0"/>
              <a:t>An </a:t>
            </a:r>
            <a:r>
              <a:rPr lang="en-US" i="1" dirty="0"/>
              <a:t>unordered list of named fields of dynamic type</a:t>
            </a:r>
            <a:endParaRPr lang="en-US" dirty="0"/>
          </a:p>
          <a:p>
            <a:pPr lvl="1"/>
            <a:r>
              <a:rPr lang="en-US" i="1" dirty="0"/>
              <a:t>Default serialization of primitive data</a:t>
            </a:r>
            <a:r>
              <a:rPr lang="en-US" dirty="0"/>
              <a:t> of </a:t>
            </a:r>
            <a:r>
              <a:rPr lang="en-US" i="1" dirty="0"/>
              <a:t>strings</a:t>
            </a:r>
            <a:r>
              <a:rPr lang="en-US" dirty="0"/>
              <a:t> and </a:t>
            </a:r>
            <a:r>
              <a:rPr lang="en-US" i="1" dirty="0"/>
              <a:t>byte</a:t>
            </a:r>
            <a:r>
              <a:rPr lang="en-US" dirty="0"/>
              <a:t> arrays </a:t>
            </a:r>
            <a:r>
              <a:rPr lang="en-US" i="1" dirty="0"/>
              <a:t>eliminating the need to declare the data type</a:t>
            </a:r>
          </a:p>
          <a:p>
            <a:r>
              <a:rPr lang="en-US" b="1" i="1" dirty="0"/>
              <a:t>Stream</a:t>
            </a:r>
          </a:p>
          <a:p>
            <a:pPr lvl="1"/>
            <a:r>
              <a:rPr lang="en-US" dirty="0"/>
              <a:t>An </a:t>
            </a:r>
            <a:r>
              <a:rPr lang="en-US" i="1" dirty="0"/>
              <a:t>unbounded sequence of tuples</a:t>
            </a:r>
          </a:p>
          <a:p>
            <a:pPr lvl="1"/>
            <a:r>
              <a:rPr lang="en-US" dirty="0"/>
              <a:t>Enables </a:t>
            </a:r>
            <a:r>
              <a:rPr lang="en-US" i="1" dirty="0"/>
              <a:t>parallel processing</a:t>
            </a:r>
            <a:r>
              <a:rPr lang="en-US" dirty="0"/>
              <a:t> of multiple streams</a:t>
            </a:r>
          </a:p>
        </p:txBody>
      </p:sp>
    </p:spTree>
    <p:extLst>
      <p:ext uri="{BB962C8B-B14F-4D97-AF65-F5344CB8AC3E}">
        <p14:creationId xmlns:p14="http://schemas.microsoft.com/office/powerpoint/2010/main" val="278888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Data process Architecture</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Stream of tuples flowing through topologies</a:t>
            </a:r>
          </a:p>
          <a:p>
            <a:r>
              <a:rPr lang="en-US" dirty="0"/>
              <a:t>Topology </a:t>
            </a:r>
          </a:p>
          <a:p>
            <a:pPr lvl="1"/>
            <a:r>
              <a:rPr lang="en-US" dirty="0"/>
              <a:t>Directed graph containing vertices representing computations and edges representing data flow between components of </a:t>
            </a:r>
            <a:r>
              <a:rPr lang="en-US" dirty="0" err="1"/>
              <a:t>comnputation</a:t>
            </a:r>
            <a:endParaRPr lang="en-US" dirty="0"/>
          </a:p>
          <a:p>
            <a:r>
              <a:rPr lang="en-US" dirty="0"/>
              <a:t>Vertices consists of disjoint sets of types</a:t>
            </a:r>
          </a:p>
          <a:p>
            <a:pPr lvl="1"/>
            <a:r>
              <a:rPr lang="en-US" dirty="0"/>
              <a:t>Spouts – tuple sources of topology</a:t>
            </a:r>
          </a:p>
          <a:p>
            <a:pPr lvl="1"/>
            <a:r>
              <a:rPr lang="en-US" dirty="0"/>
              <a:t>Bolts – process incoming tuples and pass them to appropriate bolts downstream</a:t>
            </a:r>
          </a:p>
        </p:txBody>
      </p:sp>
    </p:spTree>
    <p:extLst>
      <p:ext uri="{BB962C8B-B14F-4D97-AF65-F5344CB8AC3E}">
        <p14:creationId xmlns:p14="http://schemas.microsoft.com/office/powerpoint/2010/main" val="16261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Tweet word count topology</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endParaRPr lang="en-US" dirty="0"/>
          </a:p>
          <a:p>
            <a:endParaRPr lang="en-US" dirty="0"/>
          </a:p>
        </p:txBody>
      </p:sp>
      <p:pic>
        <p:nvPicPr>
          <p:cNvPr id="4" name="Content Placeholder 33">
            <a:extLst>
              <a:ext uri="{FF2B5EF4-FFF2-40B4-BE49-F238E27FC236}">
                <a16:creationId xmlns:a16="http://schemas.microsoft.com/office/drawing/2014/main" id="{B9BB465A-2E29-4EEC-B7BD-1976FFB5D00A}"/>
              </a:ext>
            </a:extLst>
          </p:cNvPr>
          <p:cNvPicPr>
            <a:picLocks noChangeAspect="1"/>
          </p:cNvPicPr>
          <p:nvPr/>
        </p:nvPicPr>
        <p:blipFill>
          <a:blip r:embed="rId2"/>
          <a:stretch>
            <a:fillRect/>
          </a:stretch>
        </p:blipFill>
        <p:spPr>
          <a:xfrm>
            <a:off x="1725057" y="2590800"/>
            <a:ext cx="8385325" cy="2286000"/>
          </a:xfrm>
          <a:prstGeom prst="rect">
            <a:avLst/>
          </a:prstGeom>
        </p:spPr>
      </p:pic>
    </p:spTree>
    <p:extLst>
      <p:ext uri="{BB962C8B-B14F-4D97-AF65-F5344CB8AC3E}">
        <p14:creationId xmlns:p14="http://schemas.microsoft.com/office/powerpoint/2010/main" val="42811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paper Abstract</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normAutofit/>
          </a:bodyPr>
          <a:lstStyle/>
          <a:p>
            <a:r>
              <a:rPr lang="en-US" dirty="0"/>
              <a:t>Use of Strom @ Twitter</a:t>
            </a:r>
          </a:p>
          <a:p>
            <a:r>
              <a:rPr lang="en-US" dirty="0"/>
              <a:t>with future potential</a:t>
            </a:r>
          </a:p>
        </p:txBody>
      </p:sp>
    </p:spTree>
    <p:extLst>
      <p:ext uri="{BB962C8B-B14F-4D97-AF65-F5344CB8AC3E}">
        <p14:creationId xmlns:p14="http://schemas.microsoft.com/office/powerpoint/2010/main" val="161839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Basic concepts</a:t>
            </a:r>
          </a:p>
        </p:txBody>
      </p:sp>
      <p:sp>
        <p:nvSpPr>
          <p:cNvPr id="35" name="Content Placeholder 34">
            <a:extLst>
              <a:ext uri="{FF2B5EF4-FFF2-40B4-BE49-F238E27FC236}">
                <a16:creationId xmlns:a16="http://schemas.microsoft.com/office/drawing/2014/main" id="{9A455AF9-BA7A-40BB-B184-F3D85D7D6C71}"/>
              </a:ext>
            </a:extLst>
          </p:cNvPr>
          <p:cNvSpPr>
            <a:spLocks noGrp="1"/>
          </p:cNvSpPr>
          <p:nvPr>
            <p:ph idx="1"/>
          </p:nvPr>
        </p:nvSpPr>
        <p:spPr/>
        <p:txBody>
          <a:bodyPr>
            <a:normAutofit lnSpcReduction="10000"/>
          </a:bodyPr>
          <a:lstStyle/>
          <a:p>
            <a:r>
              <a:rPr lang="en-US" altLang="zh-CN" dirty="0"/>
              <a:t>Storm</a:t>
            </a:r>
            <a:r>
              <a:rPr lang="zh-CN" altLang="en-US" dirty="0"/>
              <a:t> </a:t>
            </a:r>
            <a:r>
              <a:rPr lang="en-US" altLang="zh-CN" dirty="0"/>
              <a:t>runs</a:t>
            </a:r>
            <a:r>
              <a:rPr lang="zh-CN" altLang="en-US" dirty="0"/>
              <a:t> </a:t>
            </a:r>
            <a:r>
              <a:rPr lang="en-US" altLang="zh-CN" dirty="0"/>
              <a:t>on</a:t>
            </a:r>
            <a:r>
              <a:rPr lang="zh-CN" altLang="en-US" dirty="0"/>
              <a:t> </a:t>
            </a:r>
            <a:r>
              <a:rPr lang="en-US" altLang="zh-CN" dirty="0"/>
              <a:t>a</a:t>
            </a:r>
            <a:r>
              <a:rPr lang="zh-CN" altLang="en-US" dirty="0"/>
              <a:t> </a:t>
            </a:r>
            <a:r>
              <a:rPr lang="en-US" altLang="zh-CN" dirty="0"/>
              <a:t>distributed</a:t>
            </a:r>
            <a:r>
              <a:rPr lang="zh-CN" altLang="en-US" dirty="0"/>
              <a:t> </a:t>
            </a:r>
            <a:r>
              <a:rPr lang="en-US" altLang="zh-CN" dirty="0"/>
              <a:t>cluster</a:t>
            </a:r>
          </a:p>
          <a:p>
            <a:pPr lvl="1"/>
            <a:r>
              <a:rPr lang="en-US" altLang="zh-CN" dirty="0"/>
              <a:t>Like</a:t>
            </a:r>
            <a:r>
              <a:rPr lang="zh-CN" altLang="en-US" dirty="0"/>
              <a:t> </a:t>
            </a:r>
            <a:r>
              <a:rPr lang="en-US" altLang="zh-CN" dirty="0"/>
              <a:t>Mesos</a:t>
            </a:r>
            <a:r>
              <a:rPr lang="zh-CN" altLang="en-US" dirty="0"/>
              <a:t> </a:t>
            </a:r>
            <a:r>
              <a:rPr lang="en-US" altLang="zh-CN" dirty="0"/>
              <a:t>at</a:t>
            </a:r>
            <a:r>
              <a:rPr lang="zh-CN" altLang="en-US" dirty="0"/>
              <a:t> </a:t>
            </a:r>
            <a:r>
              <a:rPr lang="en-US" altLang="zh-CN" dirty="0"/>
              <a:t>Twitter</a:t>
            </a:r>
          </a:p>
          <a:p>
            <a:r>
              <a:rPr lang="en-US" altLang="zh-CN" dirty="0"/>
              <a:t>The</a:t>
            </a:r>
            <a:r>
              <a:rPr lang="zh-CN" altLang="en-US" dirty="0"/>
              <a:t> </a:t>
            </a:r>
            <a:r>
              <a:rPr lang="en-US" altLang="zh-CN" dirty="0"/>
              <a:t>master</a:t>
            </a:r>
            <a:r>
              <a:rPr lang="zh-CN" altLang="en-US" dirty="0"/>
              <a:t> </a:t>
            </a:r>
            <a:r>
              <a:rPr lang="en-US" altLang="zh-CN" dirty="0"/>
              <a:t>node</a:t>
            </a:r>
            <a:r>
              <a:rPr lang="zh-CN" altLang="en-US" dirty="0"/>
              <a:t> </a:t>
            </a:r>
            <a:r>
              <a:rPr lang="en-US" altLang="zh-CN" dirty="0"/>
              <a:t>--</a:t>
            </a:r>
            <a:r>
              <a:rPr lang="zh-CN" altLang="en-US" dirty="0"/>
              <a:t> </a:t>
            </a:r>
            <a:r>
              <a:rPr lang="en-US" altLang="zh-CN" dirty="0"/>
              <a:t>Nimbus</a:t>
            </a:r>
          </a:p>
          <a:p>
            <a:pPr lvl="1"/>
            <a:r>
              <a:rPr lang="en-US" altLang="zh-CN" dirty="0"/>
              <a:t>Client</a:t>
            </a:r>
            <a:r>
              <a:rPr lang="zh-CN" altLang="en-US" dirty="0"/>
              <a:t> </a:t>
            </a:r>
            <a:r>
              <a:rPr lang="en-US" altLang="zh-CN" dirty="0"/>
              <a:t>submit</a:t>
            </a:r>
            <a:r>
              <a:rPr lang="zh-CN" altLang="en-US" dirty="0"/>
              <a:t> </a:t>
            </a:r>
            <a:r>
              <a:rPr lang="en-US" altLang="zh-CN" dirty="0"/>
              <a:t>topologies</a:t>
            </a:r>
            <a:r>
              <a:rPr lang="zh-CN" altLang="en-US" dirty="0"/>
              <a:t> </a:t>
            </a:r>
            <a:endParaRPr lang="en-US" altLang="zh-CN" dirty="0"/>
          </a:p>
          <a:p>
            <a:pPr lvl="1"/>
            <a:r>
              <a:rPr lang="en-US" altLang="zh-CN" dirty="0"/>
              <a:t>Distributing</a:t>
            </a:r>
            <a:r>
              <a:rPr lang="zh-CN" altLang="en-US" dirty="0"/>
              <a:t> </a:t>
            </a:r>
            <a:r>
              <a:rPr lang="en-US" altLang="zh-CN" dirty="0"/>
              <a:t>and</a:t>
            </a:r>
            <a:r>
              <a:rPr lang="zh-CN" altLang="en-US" dirty="0"/>
              <a:t> </a:t>
            </a:r>
            <a:r>
              <a:rPr lang="en-US" altLang="zh-CN" dirty="0"/>
              <a:t>coordinating</a:t>
            </a:r>
            <a:r>
              <a:rPr lang="zh-CN" altLang="en-US" dirty="0"/>
              <a:t> </a:t>
            </a:r>
            <a:r>
              <a:rPr lang="en-US" altLang="zh-CN" dirty="0"/>
              <a:t>the</a:t>
            </a:r>
            <a:r>
              <a:rPr lang="zh-CN" altLang="en-US" dirty="0"/>
              <a:t> </a:t>
            </a:r>
            <a:r>
              <a:rPr lang="en-US" altLang="zh-CN" dirty="0"/>
              <a:t>execution</a:t>
            </a:r>
            <a:r>
              <a:rPr lang="zh-CN" altLang="en-US" dirty="0"/>
              <a:t> </a:t>
            </a:r>
            <a:r>
              <a:rPr lang="en-US" altLang="zh-CN" dirty="0"/>
              <a:t>of</a:t>
            </a:r>
            <a:r>
              <a:rPr lang="zh-CN" altLang="en-US" dirty="0"/>
              <a:t> </a:t>
            </a:r>
            <a:r>
              <a:rPr lang="en-US" altLang="zh-CN" dirty="0"/>
              <a:t>the</a:t>
            </a:r>
            <a:r>
              <a:rPr lang="zh-CN" altLang="en-US" dirty="0"/>
              <a:t> </a:t>
            </a:r>
            <a:r>
              <a:rPr lang="en-US" altLang="zh-CN" dirty="0"/>
              <a:t>topology</a:t>
            </a:r>
          </a:p>
          <a:p>
            <a:r>
              <a:rPr lang="en-US" altLang="zh-CN" dirty="0"/>
              <a:t>The</a:t>
            </a:r>
            <a:r>
              <a:rPr lang="zh-CN" altLang="en-US" dirty="0"/>
              <a:t> </a:t>
            </a:r>
            <a:r>
              <a:rPr lang="en-US" altLang="zh-CN" dirty="0"/>
              <a:t>worker</a:t>
            </a:r>
            <a:r>
              <a:rPr lang="zh-CN" altLang="en-US" dirty="0"/>
              <a:t> </a:t>
            </a:r>
            <a:r>
              <a:rPr lang="en-US" altLang="zh-CN" dirty="0"/>
              <a:t>nodes</a:t>
            </a:r>
          </a:p>
          <a:p>
            <a:pPr lvl="1"/>
            <a:r>
              <a:rPr lang="en-US" altLang="zh-CN" dirty="0"/>
              <a:t>Each</a:t>
            </a:r>
            <a:r>
              <a:rPr lang="zh-CN" altLang="en-US" dirty="0"/>
              <a:t> </a:t>
            </a:r>
            <a:r>
              <a:rPr lang="en-US" altLang="zh-CN" dirty="0"/>
              <a:t>worker</a:t>
            </a:r>
            <a:r>
              <a:rPr lang="zh-CN" altLang="en-US" dirty="0"/>
              <a:t> </a:t>
            </a:r>
            <a:r>
              <a:rPr lang="en-US" altLang="zh-CN" dirty="0"/>
              <a:t>node</a:t>
            </a:r>
            <a:r>
              <a:rPr lang="zh-CN" altLang="en-US" dirty="0"/>
              <a:t> </a:t>
            </a:r>
            <a:r>
              <a:rPr lang="en-US" altLang="zh-CN" dirty="0"/>
              <a:t>runs</a:t>
            </a:r>
            <a:r>
              <a:rPr lang="zh-CN" altLang="en-US" dirty="0"/>
              <a:t> </a:t>
            </a:r>
            <a:r>
              <a:rPr lang="en-US" altLang="zh-CN" dirty="0"/>
              <a:t>one</a:t>
            </a:r>
            <a:r>
              <a:rPr lang="zh-CN" altLang="en-US" dirty="0"/>
              <a:t> </a:t>
            </a:r>
            <a:r>
              <a:rPr lang="en-US" altLang="zh-CN" dirty="0"/>
              <a:t>or</a:t>
            </a:r>
            <a:r>
              <a:rPr lang="zh-CN" altLang="en-US" dirty="0"/>
              <a:t> </a:t>
            </a:r>
            <a:r>
              <a:rPr lang="en-US" altLang="zh-CN" dirty="0"/>
              <a:t>more</a:t>
            </a:r>
            <a:r>
              <a:rPr lang="zh-CN" altLang="en-US" dirty="0"/>
              <a:t> </a:t>
            </a:r>
            <a:r>
              <a:rPr lang="en-US" altLang="zh-CN" dirty="0"/>
              <a:t>worker</a:t>
            </a:r>
            <a:r>
              <a:rPr lang="zh-CN" altLang="en-US" dirty="0"/>
              <a:t> </a:t>
            </a:r>
            <a:r>
              <a:rPr lang="en-US" altLang="zh-CN" dirty="0"/>
              <a:t>processes</a:t>
            </a:r>
          </a:p>
          <a:p>
            <a:pPr lvl="1"/>
            <a:r>
              <a:rPr lang="en-US" altLang="zh-CN" dirty="0"/>
              <a:t>Each</a:t>
            </a:r>
            <a:r>
              <a:rPr lang="zh-CN" altLang="en-US" dirty="0"/>
              <a:t> </a:t>
            </a:r>
            <a:r>
              <a:rPr lang="en-US" altLang="zh-CN" dirty="0"/>
              <a:t>worker</a:t>
            </a:r>
            <a:r>
              <a:rPr lang="zh-CN" altLang="en-US" dirty="0"/>
              <a:t> </a:t>
            </a:r>
            <a:r>
              <a:rPr lang="en-US" altLang="zh-CN" dirty="0"/>
              <a:t>process</a:t>
            </a:r>
            <a:r>
              <a:rPr lang="zh-CN" altLang="en-US" dirty="0"/>
              <a:t> </a:t>
            </a:r>
            <a:r>
              <a:rPr lang="en-US" altLang="zh-CN" dirty="0"/>
              <a:t>is</a:t>
            </a:r>
            <a:r>
              <a:rPr lang="zh-CN" altLang="en-US" dirty="0"/>
              <a:t> </a:t>
            </a:r>
            <a:r>
              <a:rPr lang="en-US" altLang="zh-CN" dirty="0"/>
              <a:t>mapped</a:t>
            </a:r>
            <a:r>
              <a:rPr lang="zh-CN" altLang="en-US" dirty="0"/>
              <a:t> </a:t>
            </a:r>
            <a:r>
              <a:rPr lang="en-US" altLang="zh-CN" dirty="0"/>
              <a:t>to</a:t>
            </a:r>
            <a:r>
              <a:rPr lang="zh-CN" altLang="en-US" dirty="0"/>
              <a:t> </a:t>
            </a:r>
            <a:r>
              <a:rPr lang="en-US" altLang="zh-CN" dirty="0"/>
              <a:t>a</a:t>
            </a:r>
            <a:r>
              <a:rPr lang="zh-CN" altLang="en-US" dirty="0"/>
              <a:t> </a:t>
            </a:r>
            <a:r>
              <a:rPr lang="en-US" altLang="zh-CN" dirty="0"/>
              <a:t>single</a:t>
            </a:r>
            <a:r>
              <a:rPr lang="zh-CN" altLang="en-US" dirty="0"/>
              <a:t> </a:t>
            </a:r>
            <a:r>
              <a:rPr lang="en-US" altLang="zh-CN" dirty="0"/>
              <a:t>topology</a:t>
            </a:r>
          </a:p>
          <a:p>
            <a:pPr lvl="2"/>
            <a:r>
              <a:rPr lang="en-US" altLang="zh-CN" dirty="0"/>
              <a:t>More</a:t>
            </a:r>
            <a:r>
              <a:rPr lang="zh-CN" altLang="en-US" dirty="0"/>
              <a:t> </a:t>
            </a:r>
            <a:r>
              <a:rPr lang="en-US" altLang="zh-CN" dirty="0"/>
              <a:t>than</a:t>
            </a:r>
            <a:r>
              <a:rPr lang="zh-CN" altLang="en-US" dirty="0"/>
              <a:t> </a:t>
            </a:r>
            <a:r>
              <a:rPr lang="en-US" altLang="zh-CN" dirty="0"/>
              <a:t>one</a:t>
            </a:r>
            <a:r>
              <a:rPr lang="zh-CN" altLang="en-US" dirty="0"/>
              <a:t> </a:t>
            </a:r>
            <a:r>
              <a:rPr lang="en-US" altLang="zh-CN" dirty="0"/>
              <a:t>worker</a:t>
            </a:r>
            <a:r>
              <a:rPr lang="zh-CN" altLang="en-US" dirty="0"/>
              <a:t> </a:t>
            </a:r>
            <a:r>
              <a:rPr lang="en-US" altLang="zh-CN" dirty="0"/>
              <a:t>process</a:t>
            </a:r>
            <a:r>
              <a:rPr lang="zh-CN" altLang="en-US" dirty="0"/>
              <a:t> </a:t>
            </a:r>
            <a:r>
              <a:rPr lang="en-US" altLang="zh-CN" dirty="0"/>
              <a:t>on</a:t>
            </a:r>
            <a:r>
              <a:rPr lang="zh-CN" altLang="en-US" dirty="0"/>
              <a:t> </a:t>
            </a:r>
            <a:r>
              <a:rPr lang="en-US" altLang="zh-CN" dirty="0"/>
              <a:t>the</a:t>
            </a:r>
            <a:r>
              <a:rPr lang="zh-CN" altLang="en-US" dirty="0"/>
              <a:t> </a:t>
            </a:r>
            <a:r>
              <a:rPr lang="en-US" altLang="zh-CN" dirty="0"/>
              <a:t>same</a:t>
            </a:r>
            <a:r>
              <a:rPr lang="zh-CN" altLang="en-US" dirty="0"/>
              <a:t> </a:t>
            </a:r>
            <a:r>
              <a:rPr lang="en-US" altLang="zh-CN" dirty="0"/>
              <a:t>machine</a:t>
            </a:r>
            <a:r>
              <a:rPr lang="zh-CN" altLang="en-US" dirty="0"/>
              <a:t> </a:t>
            </a:r>
            <a:r>
              <a:rPr lang="en-US" altLang="zh-CN" dirty="0"/>
              <a:t>may</a:t>
            </a:r>
            <a:r>
              <a:rPr lang="zh-CN" altLang="en-US" dirty="0"/>
              <a:t> </a:t>
            </a:r>
            <a:r>
              <a:rPr lang="en-US" altLang="zh-CN" dirty="0"/>
              <a:t>be</a:t>
            </a:r>
            <a:r>
              <a:rPr lang="zh-CN" altLang="en-US" dirty="0"/>
              <a:t> </a:t>
            </a:r>
            <a:r>
              <a:rPr lang="en-US" altLang="zh-CN" dirty="0"/>
              <a:t>executing</a:t>
            </a:r>
            <a:r>
              <a:rPr lang="zh-CN" altLang="en-US" dirty="0"/>
              <a:t> </a:t>
            </a:r>
            <a:r>
              <a:rPr lang="en-US" altLang="zh-CN" dirty="0"/>
              <a:t>different</a:t>
            </a:r>
            <a:r>
              <a:rPr lang="zh-CN" altLang="en-US" dirty="0"/>
              <a:t> </a:t>
            </a:r>
            <a:r>
              <a:rPr lang="en-US" altLang="zh-CN" dirty="0"/>
              <a:t>part</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topology</a:t>
            </a:r>
            <a:endParaRPr lang="en-US" dirty="0"/>
          </a:p>
          <a:p>
            <a:endParaRPr lang="en-US" dirty="0"/>
          </a:p>
        </p:txBody>
      </p:sp>
    </p:spTree>
    <p:extLst>
      <p:ext uri="{BB962C8B-B14F-4D97-AF65-F5344CB8AC3E}">
        <p14:creationId xmlns:p14="http://schemas.microsoft.com/office/powerpoint/2010/main" val="19225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Architecture of the system</a:t>
            </a:r>
          </a:p>
        </p:txBody>
      </p:sp>
      <p:pic>
        <p:nvPicPr>
          <p:cNvPr id="4" name="内容占位符 3">
            <a:extLst>
              <a:ext uri="{FF2B5EF4-FFF2-40B4-BE49-F238E27FC236}">
                <a16:creationId xmlns:a16="http://schemas.microsoft.com/office/drawing/2014/main" id="{64FEC250-A50A-43C7-8B94-B187BCBC8FE7}"/>
              </a:ext>
            </a:extLst>
          </p:cNvPr>
          <p:cNvPicPr>
            <a:picLocks noGrp="1" noChangeAspect="1"/>
          </p:cNvPicPr>
          <p:nvPr>
            <p:ph idx="1"/>
          </p:nvPr>
        </p:nvPicPr>
        <p:blipFill>
          <a:blip r:embed="rId2"/>
          <a:stretch>
            <a:fillRect/>
          </a:stretch>
        </p:blipFill>
        <p:spPr>
          <a:xfrm>
            <a:off x="3198812" y="2362200"/>
            <a:ext cx="5100638" cy="3200400"/>
          </a:xfrm>
          <a:prstGeom prst="rect">
            <a:avLst/>
          </a:prstGeom>
        </p:spPr>
      </p:pic>
    </p:spTree>
    <p:extLst>
      <p:ext uri="{BB962C8B-B14F-4D97-AF65-F5344CB8AC3E}">
        <p14:creationId xmlns:p14="http://schemas.microsoft.com/office/powerpoint/2010/main" val="330765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Worker processes</a:t>
            </a:r>
          </a:p>
        </p:txBody>
      </p:sp>
      <p:sp>
        <p:nvSpPr>
          <p:cNvPr id="35" name="Content Placeholder 34">
            <a:extLst>
              <a:ext uri="{FF2B5EF4-FFF2-40B4-BE49-F238E27FC236}">
                <a16:creationId xmlns:a16="http://schemas.microsoft.com/office/drawing/2014/main" id="{9A455AF9-BA7A-40BB-B184-F3D85D7D6C71}"/>
              </a:ext>
            </a:extLst>
          </p:cNvPr>
          <p:cNvSpPr>
            <a:spLocks noGrp="1"/>
          </p:cNvSpPr>
          <p:nvPr>
            <p:ph idx="1"/>
          </p:nvPr>
        </p:nvSpPr>
        <p:spPr/>
        <p:txBody>
          <a:bodyPr>
            <a:normAutofit/>
          </a:bodyPr>
          <a:lstStyle/>
          <a:p>
            <a:r>
              <a:rPr kumimoji="1" lang="en-US" altLang="zh-CN" dirty="0"/>
              <a:t>Each</a:t>
            </a:r>
            <a:r>
              <a:rPr kumimoji="1" lang="zh-CN" altLang="en-US" dirty="0"/>
              <a:t> </a:t>
            </a:r>
            <a:r>
              <a:rPr kumimoji="1" lang="en-US" altLang="zh-CN" dirty="0"/>
              <a:t>worker</a:t>
            </a:r>
            <a:r>
              <a:rPr kumimoji="1" lang="zh-CN" altLang="en-US" dirty="0"/>
              <a:t> </a:t>
            </a:r>
            <a:r>
              <a:rPr kumimoji="1" lang="en-US" altLang="zh-CN" dirty="0"/>
              <a:t>process</a:t>
            </a:r>
            <a:r>
              <a:rPr kumimoji="1" lang="zh-CN" altLang="en-US" dirty="0"/>
              <a:t> </a:t>
            </a:r>
            <a:r>
              <a:rPr kumimoji="1" lang="en-US" altLang="zh-CN" dirty="0"/>
              <a:t>runs</a:t>
            </a:r>
            <a:r>
              <a:rPr kumimoji="1" lang="zh-CN" altLang="en-US" dirty="0"/>
              <a:t> </a:t>
            </a:r>
            <a:r>
              <a:rPr kumimoji="1" lang="en-US" altLang="zh-CN" dirty="0"/>
              <a:t>a</a:t>
            </a:r>
            <a:r>
              <a:rPr kumimoji="1" lang="zh-CN" altLang="en-US" dirty="0"/>
              <a:t> </a:t>
            </a:r>
            <a:r>
              <a:rPr kumimoji="1" lang="en-US" altLang="zh-CN" dirty="0"/>
              <a:t>JVM</a:t>
            </a:r>
          </a:p>
          <a:p>
            <a:pPr lvl="1"/>
            <a:r>
              <a:rPr kumimoji="1" lang="en-US" altLang="zh-CN" dirty="0"/>
              <a:t>It</a:t>
            </a:r>
            <a:r>
              <a:rPr kumimoji="1" lang="zh-CN" altLang="en-US" dirty="0"/>
              <a:t> </a:t>
            </a:r>
            <a:r>
              <a:rPr kumimoji="1" lang="en-US" altLang="zh-CN" dirty="0"/>
              <a:t>runs</a:t>
            </a:r>
            <a:r>
              <a:rPr kumimoji="1" lang="zh-CN" altLang="en-US" dirty="0"/>
              <a:t> </a:t>
            </a:r>
            <a:r>
              <a:rPr kumimoji="1" lang="en-US" altLang="zh-CN" dirty="0"/>
              <a:t>one</a:t>
            </a:r>
            <a:r>
              <a:rPr kumimoji="1" lang="zh-CN" altLang="en-US" dirty="0"/>
              <a:t> </a:t>
            </a:r>
            <a:r>
              <a:rPr kumimoji="1" lang="en-US" altLang="zh-CN" dirty="0"/>
              <a:t>or</a:t>
            </a:r>
            <a:r>
              <a:rPr kumimoji="1" lang="zh-CN" altLang="en-US" dirty="0"/>
              <a:t> </a:t>
            </a:r>
            <a:r>
              <a:rPr kumimoji="1" lang="en-US" altLang="zh-CN" dirty="0"/>
              <a:t>more</a:t>
            </a:r>
            <a:r>
              <a:rPr kumimoji="1" lang="zh-CN" altLang="en-US" dirty="0"/>
              <a:t> </a:t>
            </a:r>
            <a:r>
              <a:rPr kumimoji="1" lang="en-US" altLang="zh-CN" dirty="0"/>
              <a:t>executors.</a:t>
            </a:r>
          </a:p>
          <a:p>
            <a:pPr lvl="2"/>
            <a:r>
              <a:rPr kumimoji="1" lang="en-US" altLang="zh-CN" dirty="0"/>
              <a:t>Executors</a:t>
            </a:r>
            <a:r>
              <a:rPr kumimoji="1" lang="zh-CN" altLang="en-US" dirty="0"/>
              <a:t> </a:t>
            </a:r>
            <a:r>
              <a:rPr kumimoji="1" lang="en-US" altLang="zh-CN" dirty="0"/>
              <a:t>are</a:t>
            </a:r>
            <a:r>
              <a:rPr kumimoji="1" lang="zh-CN" altLang="en-US" dirty="0"/>
              <a:t> </a:t>
            </a:r>
            <a:r>
              <a:rPr kumimoji="1" lang="en-US" altLang="zh-CN" dirty="0"/>
              <a:t>made</a:t>
            </a:r>
            <a:r>
              <a:rPr kumimoji="1" lang="zh-CN" altLang="en-US" dirty="0"/>
              <a:t> </a:t>
            </a:r>
            <a:r>
              <a:rPr kumimoji="1" lang="en-US" altLang="zh-CN" dirty="0"/>
              <a:t>of</a:t>
            </a:r>
            <a:r>
              <a:rPr kumimoji="1" lang="zh-CN" altLang="en-US" dirty="0"/>
              <a:t> </a:t>
            </a:r>
            <a:r>
              <a:rPr kumimoji="1" lang="en-US" altLang="zh-CN" dirty="0"/>
              <a:t>one</a:t>
            </a:r>
            <a:r>
              <a:rPr kumimoji="1" lang="zh-CN" altLang="en-US" dirty="0"/>
              <a:t> </a:t>
            </a:r>
            <a:r>
              <a:rPr kumimoji="1" lang="en-US" altLang="zh-CN" dirty="0"/>
              <a:t>or</a:t>
            </a:r>
            <a:r>
              <a:rPr kumimoji="1" lang="zh-CN" altLang="en-US" dirty="0"/>
              <a:t> </a:t>
            </a:r>
            <a:r>
              <a:rPr kumimoji="1" lang="en-US" altLang="zh-CN" dirty="0"/>
              <a:t>more</a:t>
            </a:r>
            <a:r>
              <a:rPr kumimoji="1" lang="zh-CN" altLang="en-US" dirty="0"/>
              <a:t> </a:t>
            </a:r>
            <a:r>
              <a:rPr kumimoji="1" lang="en-US" altLang="zh-CN" dirty="0"/>
              <a:t>tasks.</a:t>
            </a:r>
          </a:p>
          <a:p>
            <a:pPr lvl="2"/>
            <a:r>
              <a:rPr kumimoji="1" lang="en-US" altLang="zh-CN" dirty="0"/>
              <a:t>The</a:t>
            </a:r>
            <a:r>
              <a:rPr kumimoji="1" lang="zh-CN" altLang="en-US" dirty="0"/>
              <a:t> </a:t>
            </a:r>
            <a:r>
              <a:rPr kumimoji="1" lang="en-US" altLang="zh-CN" dirty="0"/>
              <a:t>actual</a:t>
            </a:r>
            <a:r>
              <a:rPr kumimoji="1" lang="zh-CN" altLang="en-US" dirty="0"/>
              <a:t> </a:t>
            </a:r>
            <a:r>
              <a:rPr kumimoji="1" lang="en-US" altLang="zh-CN" dirty="0"/>
              <a:t>work</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bolt</a:t>
            </a:r>
            <a:r>
              <a:rPr kumimoji="1" lang="zh-CN" altLang="en-US" dirty="0"/>
              <a:t> </a:t>
            </a:r>
            <a:r>
              <a:rPr kumimoji="1" lang="en-US" altLang="zh-CN" dirty="0"/>
              <a:t>or</a:t>
            </a:r>
            <a:r>
              <a:rPr kumimoji="1" lang="zh-CN" altLang="en-US" dirty="0"/>
              <a:t> </a:t>
            </a:r>
            <a:r>
              <a:rPr kumimoji="1" lang="en-US" altLang="zh-CN" dirty="0"/>
              <a:t>a</a:t>
            </a:r>
            <a:r>
              <a:rPr kumimoji="1" lang="zh-CN" altLang="en-US" dirty="0"/>
              <a:t> </a:t>
            </a:r>
            <a:r>
              <a:rPr kumimoji="1" lang="en-US" altLang="zh-CN" dirty="0"/>
              <a:t>spout</a:t>
            </a:r>
            <a:r>
              <a:rPr kumimoji="1" lang="zh-CN" altLang="en-US" dirty="0"/>
              <a:t> </a:t>
            </a:r>
            <a:r>
              <a:rPr kumimoji="1" lang="en-US" altLang="zh-CN" dirty="0"/>
              <a:t>is</a:t>
            </a:r>
            <a:r>
              <a:rPr kumimoji="1" lang="zh-CN" altLang="en-US" dirty="0"/>
              <a:t> </a:t>
            </a:r>
            <a:r>
              <a:rPr kumimoji="1" lang="en-US" altLang="zh-CN" dirty="0"/>
              <a:t>done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task</a:t>
            </a:r>
          </a:p>
          <a:p>
            <a:r>
              <a:rPr kumimoji="1" lang="en-US" altLang="zh-CN" dirty="0"/>
              <a:t>Tasks</a:t>
            </a:r>
            <a:r>
              <a:rPr kumimoji="1" lang="zh-CN" altLang="en-US" dirty="0"/>
              <a:t> </a:t>
            </a:r>
            <a:r>
              <a:rPr kumimoji="1" lang="en-US" altLang="zh-CN" dirty="0"/>
              <a:t>provide</a:t>
            </a:r>
            <a:r>
              <a:rPr kumimoji="1" lang="zh-CN" altLang="en-US" dirty="0"/>
              <a:t> </a:t>
            </a:r>
            <a:r>
              <a:rPr kumimoji="1" lang="en-US" altLang="zh-CN" dirty="0"/>
              <a:t>intra-blot/intra-spout</a:t>
            </a:r>
            <a:r>
              <a:rPr kumimoji="1" lang="zh-CN" altLang="en-US" dirty="0"/>
              <a:t> </a:t>
            </a:r>
            <a:r>
              <a:rPr kumimoji="1" lang="en-US" altLang="zh-CN" dirty="0"/>
              <a:t>parallelism</a:t>
            </a:r>
          </a:p>
          <a:p>
            <a:r>
              <a:rPr kumimoji="1" lang="en-US" altLang="zh-CN" dirty="0"/>
              <a:t>The</a:t>
            </a:r>
            <a:r>
              <a:rPr kumimoji="1" lang="zh-CN" altLang="en-US" dirty="0"/>
              <a:t> </a:t>
            </a:r>
            <a:r>
              <a:rPr kumimoji="1" lang="en-US" altLang="zh-CN" dirty="0"/>
              <a:t>executors</a:t>
            </a:r>
            <a:r>
              <a:rPr kumimoji="1" lang="zh-CN" altLang="en-US" dirty="0"/>
              <a:t> </a:t>
            </a:r>
            <a:r>
              <a:rPr kumimoji="1" lang="en-US" altLang="zh-CN" dirty="0"/>
              <a:t>provide</a:t>
            </a:r>
            <a:r>
              <a:rPr kumimoji="1" lang="zh-CN" altLang="en-US" dirty="0"/>
              <a:t> </a:t>
            </a:r>
            <a:r>
              <a:rPr kumimoji="1" lang="en-US" altLang="zh-CN" dirty="0"/>
              <a:t>intra-topology</a:t>
            </a:r>
            <a:r>
              <a:rPr kumimoji="1" lang="zh-CN" altLang="en-US" dirty="0"/>
              <a:t> </a:t>
            </a:r>
            <a:r>
              <a:rPr kumimoji="1" lang="en-US" altLang="zh-CN" dirty="0"/>
              <a:t>parallelism</a:t>
            </a:r>
          </a:p>
          <a:p>
            <a:r>
              <a:rPr kumimoji="1" lang="en-US" altLang="zh-CN" dirty="0"/>
              <a:t>Worker</a:t>
            </a:r>
            <a:r>
              <a:rPr kumimoji="1" lang="zh-CN" altLang="en-US" dirty="0"/>
              <a:t> </a:t>
            </a:r>
            <a:r>
              <a:rPr kumimoji="1" lang="en-US" altLang="zh-CN" dirty="0"/>
              <a:t>processes</a:t>
            </a:r>
            <a:r>
              <a:rPr kumimoji="1" lang="zh-CN" altLang="en-US" dirty="0"/>
              <a:t> </a:t>
            </a:r>
            <a:r>
              <a:rPr kumimoji="1" lang="en-US" altLang="zh-CN" dirty="0"/>
              <a:t>serve</a:t>
            </a:r>
            <a:r>
              <a:rPr kumimoji="1" lang="zh-CN" altLang="en-US" dirty="0"/>
              <a:t> </a:t>
            </a:r>
            <a:r>
              <a:rPr kumimoji="1" lang="en-US" altLang="zh-CN" dirty="0"/>
              <a:t>as</a:t>
            </a:r>
            <a:r>
              <a:rPr kumimoji="1" lang="zh-CN" altLang="en-US" dirty="0"/>
              <a:t> </a:t>
            </a:r>
            <a:r>
              <a:rPr kumimoji="1" lang="en-US" altLang="zh-CN" dirty="0"/>
              <a:t>containers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host</a:t>
            </a:r>
            <a:r>
              <a:rPr kumimoji="1" lang="zh-CN" altLang="en-US" dirty="0"/>
              <a:t> </a:t>
            </a:r>
            <a:r>
              <a:rPr kumimoji="1" lang="en-US" altLang="zh-CN" dirty="0"/>
              <a:t>machines</a:t>
            </a:r>
            <a:r>
              <a:rPr kumimoji="1" lang="zh-CN" altLang="en-US" dirty="0"/>
              <a:t> </a:t>
            </a:r>
            <a:r>
              <a:rPr kumimoji="1" lang="en-US" altLang="zh-CN" dirty="0"/>
              <a:t>to</a:t>
            </a:r>
            <a:r>
              <a:rPr kumimoji="1" lang="zh-CN" altLang="en-US" dirty="0"/>
              <a:t> </a:t>
            </a:r>
            <a:r>
              <a:rPr kumimoji="1" lang="en-US" altLang="zh-CN" dirty="0"/>
              <a:t>run</a:t>
            </a:r>
            <a:r>
              <a:rPr kumimoji="1" lang="zh-CN" altLang="en-US" dirty="0"/>
              <a:t> </a:t>
            </a:r>
            <a:r>
              <a:rPr kumimoji="1" lang="en-US" altLang="zh-CN" dirty="0"/>
              <a:t>Storm</a:t>
            </a:r>
            <a:r>
              <a:rPr kumimoji="1" lang="zh-CN" altLang="en-US" dirty="0"/>
              <a:t> </a:t>
            </a:r>
            <a:r>
              <a:rPr kumimoji="1" lang="en-US" altLang="zh-CN" dirty="0"/>
              <a:t>topologies</a:t>
            </a:r>
          </a:p>
        </p:txBody>
      </p:sp>
    </p:spTree>
    <p:extLst>
      <p:ext uri="{BB962C8B-B14F-4D97-AF65-F5344CB8AC3E}">
        <p14:creationId xmlns:p14="http://schemas.microsoft.com/office/powerpoint/2010/main" val="334685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tasks</a:t>
            </a:r>
          </a:p>
        </p:txBody>
      </p:sp>
      <p:sp>
        <p:nvSpPr>
          <p:cNvPr id="35" name="Content Placeholder 34">
            <a:extLst>
              <a:ext uri="{FF2B5EF4-FFF2-40B4-BE49-F238E27FC236}">
                <a16:creationId xmlns:a16="http://schemas.microsoft.com/office/drawing/2014/main" id="{9A455AF9-BA7A-40BB-B184-F3D85D7D6C71}"/>
              </a:ext>
            </a:extLst>
          </p:cNvPr>
          <p:cNvSpPr>
            <a:spLocks noGrp="1"/>
          </p:cNvSpPr>
          <p:nvPr>
            <p:ph idx="1"/>
          </p:nvPr>
        </p:nvSpPr>
        <p:spPr/>
        <p:txBody>
          <a:bodyPr>
            <a:normAutofit/>
          </a:bodyPr>
          <a:lstStyle/>
          <a:p>
            <a:r>
              <a:rPr kumimoji="1" lang="en-US" altLang="zh-CN" dirty="0"/>
              <a:t>Running</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executors</a:t>
            </a:r>
            <a:r>
              <a:rPr kumimoji="1" lang="zh-CN" altLang="en-US" dirty="0"/>
              <a:t> </a:t>
            </a:r>
            <a:r>
              <a:rPr kumimoji="1" lang="en-US" altLang="zh-CN" dirty="0"/>
              <a:t>across</a:t>
            </a:r>
            <a:r>
              <a:rPr kumimoji="1" lang="zh-CN" altLang="en-US" dirty="0"/>
              <a:t> </a:t>
            </a:r>
            <a:r>
              <a:rPr kumimoji="1" lang="en-US" altLang="zh-CN" dirty="0"/>
              <a:t>machines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cluster</a:t>
            </a:r>
          </a:p>
          <a:p>
            <a:pPr lvl="1"/>
            <a:r>
              <a:rPr kumimoji="1" lang="en-US" altLang="zh-CN" dirty="0"/>
              <a:t>Associate</a:t>
            </a:r>
            <a:r>
              <a:rPr kumimoji="1" lang="zh-CN" altLang="en-US" dirty="0"/>
              <a:t> </a:t>
            </a:r>
            <a:r>
              <a:rPr kumimoji="1" lang="en-US" altLang="zh-CN" dirty="0"/>
              <a:t>with</a:t>
            </a:r>
            <a:r>
              <a:rPr kumimoji="1" lang="zh-CN" altLang="en-US" dirty="0"/>
              <a:t> </a:t>
            </a:r>
            <a:r>
              <a:rPr kumimoji="1" lang="en-US" altLang="zh-CN" dirty="0"/>
              <a:t>each</a:t>
            </a:r>
            <a:r>
              <a:rPr kumimoji="1" lang="zh-CN" altLang="en-US" dirty="0"/>
              <a:t> </a:t>
            </a:r>
            <a:r>
              <a:rPr kumimoji="1" lang="en-US" altLang="zh-CN" dirty="0"/>
              <a:t>spout</a:t>
            </a:r>
            <a:r>
              <a:rPr kumimoji="1" lang="zh-CN" altLang="en-US" dirty="0"/>
              <a:t> </a:t>
            </a:r>
            <a:r>
              <a:rPr kumimoji="1" lang="en-US" altLang="zh-CN" dirty="0"/>
              <a:t>or</a:t>
            </a:r>
            <a:r>
              <a:rPr kumimoji="1" lang="zh-CN" altLang="en-US" dirty="0"/>
              <a:t> </a:t>
            </a:r>
            <a:r>
              <a:rPr kumimoji="1" lang="en-US" altLang="zh-CN" dirty="0"/>
              <a:t>bolt</a:t>
            </a:r>
          </a:p>
          <a:p>
            <a:r>
              <a:rPr kumimoji="1" lang="en-US" altLang="zh-CN" dirty="0"/>
              <a:t>Data</a:t>
            </a:r>
            <a:r>
              <a:rPr kumimoji="1" lang="zh-CN" altLang="en-US" dirty="0"/>
              <a:t> </a:t>
            </a:r>
            <a:r>
              <a:rPr kumimoji="1" lang="en-US" altLang="zh-CN" dirty="0"/>
              <a:t>is</a:t>
            </a:r>
            <a:r>
              <a:rPr kumimoji="1" lang="zh-CN" altLang="en-US" dirty="0"/>
              <a:t> </a:t>
            </a:r>
            <a:r>
              <a:rPr kumimoji="1" lang="en-US" altLang="zh-CN" dirty="0"/>
              <a:t>shuffled</a:t>
            </a:r>
            <a:r>
              <a:rPr kumimoji="1" lang="zh-CN" altLang="en-US" dirty="0"/>
              <a:t> </a:t>
            </a:r>
            <a:r>
              <a:rPr kumimoji="1" lang="en-US" altLang="zh-CN" dirty="0"/>
              <a:t>from</a:t>
            </a:r>
            <a:r>
              <a:rPr kumimoji="1" lang="zh-CN" altLang="en-US" dirty="0"/>
              <a:t> </a:t>
            </a:r>
            <a:r>
              <a:rPr kumimoji="1" lang="en-US" altLang="zh-CN" dirty="0"/>
              <a:t>a</a:t>
            </a:r>
            <a:r>
              <a:rPr kumimoji="1" lang="zh-CN" altLang="en-US" dirty="0"/>
              <a:t> </a:t>
            </a:r>
            <a:r>
              <a:rPr kumimoji="1" lang="en-US" altLang="zh-CN" dirty="0"/>
              <a:t>producer</a:t>
            </a:r>
            <a:r>
              <a:rPr kumimoji="1" lang="zh-CN" altLang="en-US" dirty="0"/>
              <a:t> </a:t>
            </a:r>
            <a:r>
              <a:rPr kumimoji="1" lang="en-US" altLang="zh-CN" dirty="0"/>
              <a:t>spout/bolt</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consumer</a:t>
            </a:r>
            <a:r>
              <a:rPr kumimoji="1" lang="zh-CN" altLang="en-US" dirty="0"/>
              <a:t> </a:t>
            </a:r>
            <a:r>
              <a:rPr kumimoji="1" lang="en-US" altLang="zh-CN" dirty="0"/>
              <a:t>bolt</a:t>
            </a:r>
          </a:p>
          <a:p>
            <a:pPr lvl="1"/>
            <a:r>
              <a:rPr kumimoji="1" lang="en-US" altLang="zh-CN" dirty="0"/>
              <a:t>Producer</a:t>
            </a:r>
            <a:r>
              <a:rPr kumimoji="1" lang="zh-CN" altLang="en-US" dirty="0"/>
              <a:t> </a:t>
            </a:r>
            <a:r>
              <a:rPr kumimoji="1" lang="en-US" altLang="zh-CN" dirty="0"/>
              <a:t>and</a:t>
            </a:r>
            <a:r>
              <a:rPr kumimoji="1" lang="zh-CN" altLang="en-US" dirty="0"/>
              <a:t> </a:t>
            </a:r>
            <a:r>
              <a:rPr kumimoji="1" lang="en-US" altLang="zh-CN" dirty="0"/>
              <a:t>consumer</a:t>
            </a:r>
            <a:r>
              <a:rPr kumimoji="1" lang="zh-CN" altLang="en-US" dirty="0"/>
              <a:t> </a:t>
            </a:r>
            <a:r>
              <a:rPr kumimoji="1" lang="en-US" altLang="zh-CN" dirty="0"/>
              <a:t>may</a:t>
            </a:r>
            <a:r>
              <a:rPr kumimoji="1" lang="zh-CN" altLang="en-US" dirty="0"/>
              <a:t> </a:t>
            </a:r>
            <a:r>
              <a:rPr kumimoji="1" lang="en-US" altLang="zh-CN" dirty="0"/>
              <a:t>have</a:t>
            </a:r>
            <a:r>
              <a:rPr kumimoji="1" lang="zh-CN" altLang="en-US" dirty="0"/>
              <a:t> </a:t>
            </a:r>
            <a:r>
              <a:rPr kumimoji="1" lang="en-US" altLang="zh-CN" dirty="0"/>
              <a:t>multiple</a:t>
            </a:r>
            <a:r>
              <a:rPr kumimoji="1" lang="zh-CN" altLang="en-US" dirty="0"/>
              <a:t> </a:t>
            </a:r>
            <a:r>
              <a:rPr kumimoji="1" lang="en-US" altLang="zh-CN" dirty="0"/>
              <a:t>tasks</a:t>
            </a:r>
          </a:p>
          <a:p>
            <a:r>
              <a:rPr kumimoji="1" lang="en-US" altLang="zh-CN" dirty="0"/>
              <a:t>Shuffling</a:t>
            </a:r>
          </a:p>
          <a:p>
            <a:pPr lvl="1"/>
            <a:r>
              <a:rPr kumimoji="1" lang="en-US" altLang="zh-CN" dirty="0"/>
              <a:t>Exchange</a:t>
            </a:r>
            <a:r>
              <a:rPr kumimoji="1" lang="zh-CN" altLang="en-US" dirty="0"/>
              <a:t> </a:t>
            </a:r>
            <a:r>
              <a:rPr kumimoji="1" lang="en-US" altLang="zh-CN" dirty="0"/>
              <a:t>operator</a:t>
            </a:r>
            <a:r>
              <a:rPr kumimoji="1" lang="zh-CN" altLang="en-US" dirty="0"/>
              <a:t> </a:t>
            </a:r>
            <a:r>
              <a:rPr kumimoji="1" lang="en-US" altLang="zh-CN" dirty="0"/>
              <a:t>in</a:t>
            </a:r>
            <a:r>
              <a:rPr kumimoji="1" lang="zh-CN" altLang="en-US" dirty="0"/>
              <a:t> </a:t>
            </a:r>
            <a:r>
              <a:rPr kumimoji="1" lang="en-US" altLang="zh-CN" dirty="0"/>
              <a:t>parallel</a:t>
            </a:r>
            <a:r>
              <a:rPr kumimoji="1" lang="zh-CN" altLang="en-US" dirty="0"/>
              <a:t> </a:t>
            </a:r>
            <a:r>
              <a:rPr kumimoji="1" lang="en-US" altLang="zh-CN" dirty="0"/>
              <a:t>databases</a:t>
            </a:r>
            <a:endParaRPr kumimoji="1" lang="zh-CN" altLang="en-US" dirty="0"/>
          </a:p>
        </p:txBody>
      </p:sp>
    </p:spTree>
    <p:extLst>
      <p:ext uri="{BB962C8B-B14F-4D97-AF65-F5344CB8AC3E}">
        <p14:creationId xmlns:p14="http://schemas.microsoft.com/office/powerpoint/2010/main" val="54853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453EA-3296-2F49-BAC3-C67A9A821DAF}"/>
              </a:ext>
            </a:extLst>
          </p:cNvPr>
          <p:cNvSpPr>
            <a:spLocks noGrp="1"/>
          </p:cNvSpPr>
          <p:nvPr>
            <p:ph type="title"/>
          </p:nvPr>
        </p:nvSpPr>
        <p:spPr/>
        <p:txBody>
          <a:bodyPr/>
          <a:lstStyle/>
          <a:p>
            <a:r>
              <a:rPr lang="en-US" dirty="0">
                <a:latin typeface="Algerian" panose="04020705040A02060702" pitchFamily="82" charset="0"/>
              </a:rPr>
              <a:t>Partitioning strategies</a:t>
            </a:r>
            <a:endParaRPr kumimoji="1" lang="zh-CN" altLang="en-US" dirty="0"/>
          </a:p>
        </p:txBody>
      </p:sp>
      <p:graphicFrame>
        <p:nvGraphicFramePr>
          <p:cNvPr id="4" name="内容占位符 3">
            <a:extLst>
              <a:ext uri="{FF2B5EF4-FFF2-40B4-BE49-F238E27FC236}">
                <a16:creationId xmlns:a16="http://schemas.microsoft.com/office/drawing/2014/main" id="{5525282F-D5DB-2F45-B2ED-3A8A3D8690CD}"/>
              </a:ext>
            </a:extLst>
          </p:cNvPr>
          <p:cNvGraphicFramePr>
            <a:graphicFrameLocks noGrp="1"/>
          </p:cNvGraphicFramePr>
          <p:nvPr>
            <p:ph idx="1"/>
            <p:extLst>
              <p:ext uri="{D42A27DB-BD31-4B8C-83A1-F6EECF244321}">
                <p14:modId xmlns:p14="http://schemas.microsoft.com/office/powerpoint/2010/main" val="1885405235"/>
              </p:ext>
            </p:extLst>
          </p:nvPr>
        </p:nvGraphicFramePr>
        <p:xfrm>
          <a:off x="1522413" y="1905000"/>
          <a:ext cx="9134476" cy="2225040"/>
        </p:xfrm>
        <a:graphic>
          <a:graphicData uri="http://schemas.openxmlformats.org/drawingml/2006/table">
            <a:tbl>
              <a:tblPr firstRow="1" bandRow="1">
                <a:tableStyleId>{5C22544A-7EE6-4342-B048-85BDC9FD1C3A}</a:tableStyleId>
              </a:tblPr>
              <a:tblGrid>
                <a:gridCol w="2438399">
                  <a:extLst>
                    <a:ext uri="{9D8B030D-6E8A-4147-A177-3AD203B41FA5}">
                      <a16:colId xmlns:a16="http://schemas.microsoft.com/office/drawing/2014/main" val="2651718864"/>
                    </a:ext>
                  </a:extLst>
                </a:gridCol>
                <a:gridCol w="6696077">
                  <a:extLst>
                    <a:ext uri="{9D8B030D-6E8A-4147-A177-3AD203B41FA5}">
                      <a16:colId xmlns:a16="http://schemas.microsoft.com/office/drawing/2014/main" val="170128970"/>
                    </a:ext>
                  </a:extLst>
                </a:gridCol>
              </a:tblGrid>
              <a:tr h="370840">
                <a:tc>
                  <a:txBody>
                    <a:bodyPr/>
                    <a:lstStyle/>
                    <a:p>
                      <a:pPr algn="ctr"/>
                      <a:r>
                        <a:rPr lang="en-US" altLang="zh-CN" i="1" dirty="0"/>
                        <a:t>NAME</a:t>
                      </a:r>
                      <a:endParaRPr lang="zh-CN" altLang="en-US" i="1" dirty="0"/>
                    </a:p>
                  </a:txBody>
                  <a:tcPr/>
                </a:tc>
                <a:tc>
                  <a:txBody>
                    <a:bodyPr/>
                    <a:lstStyle/>
                    <a:p>
                      <a:pPr algn="ctr"/>
                      <a:r>
                        <a:rPr lang="en-US" altLang="zh-CN" sz="1800" i="1" dirty="0"/>
                        <a:t>DESCRIPTION</a:t>
                      </a:r>
                      <a:endParaRPr lang="zh-CN" altLang="en-US" i="1" dirty="0"/>
                    </a:p>
                  </a:txBody>
                  <a:tcPr/>
                </a:tc>
                <a:extLst>
                  <a:ext uri="{0D108BD9-81ED-4DB2-BD59-A6C34878D82A}">
                    <a16:rowId xmlns:a16="http://schemas.microsoft.com/office/drawing/2014/main" val="2465687894"/>
                  </a:ext>
                </a:extLst>
              </a:tr>
              <a:tr h="370840">
                <a:tc>
                  <a:txBody>
                    <a:bodyPr/>
                    <a:lstStyle/>
                    <a:p>
                      <a:pPr algn="ctr"/>
                      <a:r>
                        <a:rPr lang="en-US" altLang="zh-CN" b="1" i="1" dirty="0"/>
                        <a:t>Shuffle</a:t>
                      </a:r>
                      <a:r>
                        <a:rPr lang="zh-CN" altLang="en-US" b="1" i="1" dirty="0"/>
                        <a:t> </a:t>
                      </a:r>
                      <a:r>
                        <a:rPr lang="en-US" altLang="zh-CN" b="1" i="1" dirty="0"/>
                        <a:t>grouping</a:t>
                      </a:r>
                      <a:endParaRPr lang="zh-CN" altLang="en-US" b="1"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t>Randomly</a:t>
                      </a:r>
                      <a:r>
                        <a:rPr lang="zh-CN" altLang="en-US" i="0" dirty="0"/>
                        <a:t> </a:t>
                      </a:r>
                      <a:r>
                        <a:rPr lang="en-US" altLang="zh-CN" i="0" dirty="0"/>
                        <a:t>partitions</a:t>
                      </a:r>
                      <a:r>
                        <a:rPr lang="zh-CN" altLang="en-US" i="0" dirty="0"/>
                        <a:t> </a:t>
                      </a:r>
                      <a:r>
                        <a:rPr lang="en-US" altLang="zh-CN" i="0" dirty="0"/>
                        <a:t>the</a:t>
                      </a:r>
                      <a:r>
                        <a:rPr lang="zh-CN" altLang="en-US" i="0" dirty="0"/>
                        <a:t> </a:t>
                      </a:r>
                      <a:r>
                        <a:rPr lang="en-US" altLang="zh-CN" i="0" dirty="0"/>
                        <a:t>tuples</a:t>
                      </a:r>
                      <a:endParaRPr lang="zh-CN" altLang="en-US" i="0" dirty="0"/>
                    </a:p>
                  </a:txBody>
                  <a:tcPr/>
                </a:tc>
                <a:extLst>
                  <a:ext uri="{0D108BD9-81ED-4DB2-BD59-A6C34878D82A}">
                    <a16:rowId xmlns:a16="http://schemas.microsoft.com/office/drawing/2014/main" val="428502442"/>
                  </a:ext>
                </a:extLst>
              </a:tr>
              <a:tr h="370840">
                <a:tc>
                  <a:txBody>
                    <a:bodyPr/>
                    <a:lstStyle/>
                    <a:p>
                      <a:pPr algn="ctr"/>
                      <a:r>
                        <a:rPr lang="en-US" altLang="zh-CN" b="1" i="1" dirty="0"/>
                        <a:t>Fields</a:t>
                      </a:r>
                      <a:r>
                        <a:rPr lang="zh-CN" altLang="en-US" b="1" i="1" dirty="0"/>
                        <a:t> </a:t>
                      </a:r>
                      <a:r>
                        <a:rPr lang="en-US" altLang="zh-CN" b="1" i="1" dirty="0"/>
                        <a:t>grouping</a:t>
                      </a:r>
                      <a:endParaRPr lang="zh-CN" altLang="en-US" b="1" i="1" dirty="0"/>
                    </a:p>
                  </a:txBody>
                  <a:tcPr/>
                </a:tc>
                <a:tc>
                  <a:txBody>
                    <a:bodyPr/>
                    <a:lstStyle/>
                    <a:p>
                      <a:pPr algn="l"/>
                      <a:r>
                        <a:rPr lang="en-US" altLang="zh-CN" i="0" dirty="0"/>
                        <a:t>Hashes</a:t>
                      </a:r>
                      <a:r>
                        <a:rPr lang="zh-CN" altLang="en-US" i="0" dirty="0"/>
                        <a:t> </a:t>
                      </a:r>
                      <a:r>
                        <a:rPr lang="en-US" altLang="zh-CN" i="0" dirty="0"/>
                        <a:t>on</a:t>
                      </a:r>
                      <a:r>
                        <a:rPr lang="zh-CN" altLang="en-US" i="0" dirty="0"/>
                        <a:t> </a:t>
                      </a:r>
                      <a:r>
                        <a:rPr lang="en-US" altLang="zh-CN" i="0" dirty="0"/>
                        <a:t>a</a:t>
                      </a:r>
                      <a:r>
                        <a:rPr lang="zh-CN" altLang="en-US" i="0" dirty="0"/>
                        <a:t> </a:t>
                      </a:r>
                      <a:r>
                        <a:rPr lang="en-US" altLang="zh-CN" i="0" dirty="0"/>
                        <a:t>subset</a:t>
                      </a:r>
                      <a:r>
                        <a:rPr lang="zh-CN" altLang="en-US" i="0" dirty="0"/>
                        <a:t> </a:t>
                      </a:r>
                      <a:r>
                        <a:rPr lang="en-US" altLang="zh-CN" i="0" dirty="0"/>
                        <a:t>of</a:t>
                      </a:r>
                      <a:r>
                        <a:rPr lang="zh-CN" altLang="en-US" i="0" dirty="0"/>
                        <a:t> </a:t>
                      </a:r>
                      <a:r>
                        <a:rPr lang="en-US" altLang="zh-CN" i="0" dirty="0"/>
                        <a:t>the</a:t>
                      </a:r>
                      <a:r>
                        <a:rPr lang="zh-CN" altLang="en-US" i="0" dirty="0"/>
                        <a:t> </a:t>
                      </a:r>
                      <a:r>
                        <a:rPr lang="en-US" altLang="zh-CN" i="0" dirty="0"/>
                        <a:t>tuple</a:t>
                      </a:r>
                      <a:r>
                        <a:rPr lang="zh-CN" altLang="en-US" i="0" dirty="0"/>
                        <a:t> </a:t>
                      </a:r>
                      <a:r>
                        <a:rPr lang="en-US" altLang="zh-CN" i="0" dirty="0"/>
                        <a:t>attributes/fields</a:t>
                      </a:r>
                      <a:endParaRPr lang="zh-CN" altLang="en-US" i="0" dirty="0"/>
                    </a:p>
                  </a:txBody>
                  <a:tcPr/>
                </a:tc>
                <a:extLst>
                  <a:ext uri="{0D108BD9-81ED-4DB2-BD59-A6C34878D82A}">
                    <a16:rowId xmlns:a16="http://schemas.microsoft.com/office/drawing/2014/main" val="3232856067"/>
                  </a:ext>
                </a:extLst>
              </a:tr>
              <a:tr h="370840">
                <a:tc>
                  <a:txBody>
                    <a:bodyPr/>
                    <a:lstStyle/>
                    <a:p>
                      <a:pPr algn="ctr"/>
                      <a:r>
                        <a:rPr lang="en-US" altLang="zh-CN" b="1" i="1" dirty="0"/>
                        <a:t>All</a:t>
                      </a:r>
                      <a:r>
                        <a:rPr lang="zh-CN" altLang="en-US" b="1" i="1" dirty="0"/>
                        <a:t> </a:t>
                      </a:r>
                      <a:r>
                        <a:rPr lang="en-US" altLang="zh-CN" b="1" i="1" dirty="0"/>
                        <a:t>grouping</a:t>
                      </a:r>
                      <a:r>
                        <a:rPr lang="zh-CN" altLang="en-US" b="1" i="1" dirty="0"/>
                        <a:t> </a:t>
                      </a:r>
                    </a:p>
                  </a:txBody>
                  <a:tcPr/>
                </a:tc>
                <a:tc>
                  <a:txBody>
                    <a:bodyPr/>
                    <a:lstStyle/>
                    <a:p>
                      <a:pPr algn="l"/>
                      <a:r>
                        <a:rPr lang="en-US" altLang="zh-CN" i="0" dirty="0"/>
                        <a:t>Replicates</a:t>
                      </a:r>
                      <a:r>
                        <a:rPr lang="zh-CN" altLang="en-US" i="0" dirty="0"/>
                        <a:t> </a:t>
                      </a:r>
                      <a:r>
                        <a:rPr lang="en-US" altLang="zh-CN" i="0" dirty="0"/>
                        <a:t>the</a:t>
                      </a:r>
                      <a:r>
                        <a:rPr lang="zh-CN" altLang="en-US" i="0" dirty="0"/>
                        <a:t> </a:t>
                      </a:r>
                      <a:r>
                        <a:rPr lang="en-US" altLang="zh-CN" i="0" dirty="0"/>
                        <a:t>entire</a:t>
                      </a:r>
                      <a:r>
                        <a:rPr lang="zh-CN" altLang="en-US" i="0" dirty="0"/>
                        <a:t> </a:t>
                      </a:r>
                      <a:r>
                        <a:rPr lang="en-US" altLang="zh-CN" i="0" dirty="0"/>
                        <a:t>stream</a:t>
                      </a:r>
                      <a:r>
                        <a:rPr lang="zh-CN" altLang="en-US" i="0" dirty="0"/>
                        <a:t> </a:t>
                      </a:r>
                      <a:r>
                        <a:rPr lang="en-US" altLang="zh-CN" i="0" dirty="0"/>
                        <a:t>to</a:t>
                      </a:r>
                      <a:r>
                        <a:rPr lang="zh-CN" altLang="en-US" i="0" dirty="0"/>
                        <a:t> </a:t>
                      </a:r>
                      <a:r>
                        <a:rPr lang="en-US" altLang="zh-CN" i="0" dirty="0"/>
                        <a:t>all</a:t>
                      </a:r>
                      <a:r>
                        <a:rPr lang="zh-CN" altLang="en-US" i="0" dirty="0"/>
                        <a:t> </a:t>
                      </a:r>
                      <a:r>
                        <a:rPr lang="en-US" altLang="zh-CN" i="0" dirty="0"/>
                        <a:t>the</a:t>
                      </a:r>
                      <a:r>
                        <a:rPr lang="zh-CN" altLang="en-US" i="0" dirty="0"/>
                        <a:t> </a:t>
                      </a:r>
                      <a:r>
                        <a:rPr lang="en-US" altLang="zh-CN" i="0" dirty="0"/>
                        <a:t>consumer</a:t>
                      </a:r>
                      <a:r>
                        <a:rPr lang="zh-CN" altLang="en-US" i="0" dirty="0"/>
                        <a:t> </a:t>
                      </a:r>
                      <a:r>
                        <a:rPr lang="en-US" altLang="zh-CN" i="0" dirty="0"/>
                        <a:t>tasks</a:t>
                      </a:r>
                      <a:endParaRPr lang="zh-CN" altLang="en-US" i="0" dirty="0"/>
                    </a:p>
                  </a:txBody>
                  <a:tcPr/>
                </a:tc>
                <a:extLst>
                  <a:ext uri="{0D108BD9-81ED-4DB2-BD59-A6C34878D82A}">
                    <a16:rowId xmlns:a16="http://schemas.microsoft.com/office/drawing/2014/main" val="3334331932"/>
                  </a:ext>
                </a:extLst>
              </a:tr>
              <a:tr h="370840">
                <a:tc>
                  <a:txBody>
                    <a:bodyPr/>
                    <a:lstStyle/>
                    <a:p>
                      <a:pPr algn="ctr"/>
                      <a:r>
                        <a:rPr lang="en-US" altLang="zh-CN" b="1" i="1" dirty="0"/>
                        <a:t>Global</a:t>
                      </a:r>
                      <a:r>
                        <a:rPr lang="zh-CN" altLang="en-US" b="1" i="1" dirty="0"/>
                        <a:t> </a:t>
                      </a:r>
                      <a:r>
                        <a:rPr lang="en-US" altLang="zh-CN" b="1" i="1" dirty="0"/>
                        <a:t>grouping</a:t>
                      </a:r>
                      <a:endParaRPr lang="zh-CN" altLang="en-US" b="1" i="1" dirty="0"/>
                    </a:p>
                  </a:txBody>
                  <a:tcPr/>
                </a:tc>
                <a:tc>
                  <a:txBody>
                    <a:bodyPr/>
                    <a:lstStyle/>
                    <a:p>
                      <a:pPr algn="l"/>
                      <a:r>
                        <a:rPr lang="en-US" altLang="zh-CN" i="0" dirty="0"/>
                        <a:t>Sends</a:t>
                      </a:r>
                      <a:r>
                        <a:rPr lang="zh-CN" altLang="en-US" i="0" dirty="0"/>
                        <a:t> </a:t>
                      </a:r>
                      <a:r>
                        <a:rPr lang="en-US" altLang="zh-CN" i="0" dirty="0"/>
                        <a:t>the</a:t>
                      </a:r>
                      <a:r>
                        <a:rPr lang="zh-CN" altLang="en-US" i="0" dirty="0"/>
                        <a:t> </a:t>
                      </a:r>
                      <a:r>
                        <a:rPr lang="en-US" altLang="zh-CN" i="0" dirty="0"/>
                        <a:t>entire</a:t>
                      </a:r>
                      <a:r>
                        <a:rPr lang="zh-CN" altLang="en-US" i="0" dirty="0"/>
                        <a:t> </a:t>
                      </a:r>
                      <a:r>
                        <a:rPr lang="en-US" altLang="zh-CN" i="0" dirty="0"/>
                        <a:t>stream</a:t>
                      </a:r>
                      <a:r>
                        <a:rPr lang="zh-CN" altLang="en-US" i="0" dirty="0"/>
                        <a:t> </a:t>
                      </a:r>
                      <a:r>
                        <a:rPr lang="en-US" altLang="zh-CN" i="0" dirty="0"/>
                        <a:t>to</a:t>
                      </a:r>
                      <a:r>
                        <a:rPr lang="zh-CN" altLang="en-US" i="0" dirty="0"/>
                        <a:t> </a:t>
                      </a:r>
                      <a:r>
                        <a:rPr lang="en-US" altLang="zh-CN" i="0" dirty="0"/>
                        <a:t>a</a:t>
                      </a:r>
                      <a:r>
                        <a:rPr lang="zh-CN" altLang="en-US" i="0" dirty="0"/>
                        <a:t> </a:t>
                      </a:r>
                      <a:r>
                        <a:rPr lang="en-US" altLang="zh-CN" i="0" dirty="0"/>
                        <a:t>single</a:t>
                      </a:r>
                      <a:r>
                        <a:rPr lang="zh-CN" altLang="en-US" i="0" dirty="0"/>
                        <a:t> </a:t>
                      </a:r>
                      <a:r>
                        <a:rPr lang="en-US" altLang="zh-CN" i="0" dirty="0"/>
                        <a:t>bolt</a:t>
                      </a:r>
                      <a:endParaRPr lang="zh-CN" altLang="en-US" i="0" dirty="0"/>
                    </a:p>
                  </a:txBody>
                  <a:tcPr/>
                </a:tc>
                <a:extLst>
                  <a:ext uri="{0D108BD9-81ED-4DB2-BD59-A6C34878D82A}">
                    <a16:rowId xmlns:a16="http://schemas.microsoft.com/office/drawing/2014/main" val="3289276728"/>
                  </a:ext>
                </a:extLst>
              </a:tr>
              <a:tr h="370840">
                <a:tc>
                  <a:txBody>
                    <a:bodyPr/>
                    <a:lstStyle/>
                    <a:p>
                      <a:pPr algn="ctr"/>
                      <a:r>
                        <a:rPr lang="en-US" altLang="zh-CN" b="1" i="1" dirty="0"/>
                        <a:t>Local</a:t>
                      </a:r>
                      <a:r>
                        <a:rPr lang="zh-CN" altLang="en-US" b="1" i="1" dirty="0"/>
                        <a:t> </a:t>
                      </a:r>
                      <a:r>
                        <a:rPr lang="en-US" altLang="zh-CN" b="1" i="1" dirty="0"/>
                        <a:t>grouping</a:t>
                      </a:r>
                      <a:endParaRPr lang="zh-CN" altLang="en-US" b="1" i="1" dirty="0"/>
                    </a:p>
                  </a:txBody>
                  <a:tcPr/>
                </a:tc>
                <a:tc>
                  <a:txBody>
                    <a:bodyPr/>
                    <a:lstStyle/>
                    <a:p>
                      <a:pPr algn="l"/>
                      <a:r>
                        <a:rPr lang="en-US" altLang="zh-CN" i="0" dirty="0"/>
                        <a:t>Sends</a:t>
                      </a:r>
                      <a:r>
                        <a:rPr lang="zh-CN" altLang="en-US" i="0" dirty="0"/>
                        <a:t> </a:t>
                      </a:r>
                      <a:r>
                        <a:rPr lang="en-US" altLang="zh-CN" i="0" dirty="0"/>
                        <a:t>tuples</a:t>
                      </a:r>
                      <a:r>
                        <a:rPr lang="zh-CN" altLang="en-US" i="0" dirty="0"/>
                        <a:t> </a:t>
                      </a:r>
                      <a:r>
                        <a:rPr lang="en-US" altLang="zh-CN" i="0" dirty="0"/>
                        <a:t>to</a:t>
                      </a:r>
                      <a:r>
                        <a:rPr lang="zh-CN" altLang="en-US" i="0" dirty="0"/>
                        <a:t> </a:t>
                      </a:r>
                      <a:r>
                        <a:rPr lang="en-US" altLang="zh-CN" i="0" dirty="0"/>
                        <a:t>the</a:t>
                      </a:r>
                      <a:r>
                        <a:rPr lang="zh-CN" altLang="en-US" i="0" dirty="0"/>
                        <a:t> </a:t>
                      </a:r>
                      <a:r>
                        <a:rPr lang="en-US" altLang="zh-CN" i="0" dirty="0"/>
                        <a:t>consumer</a:t>
                      </a:r>
                      <a:r>
                        <a:rPr lang="zh-CN" altLang="en-US" i="0" dirty="0"/>
                        <a:t> </a:t>
                      </a:r>
                      <a:r>
                        <a:rPr lang="en-US" altLang="zh-CN" i="0" dirty="0"/>
                        <a:t>bolts</a:t>
                      </a:r>
                      <a:r>
                        <a:rPr lang="zh-CN" altLang="en-US" i="0" dirty="0"/>
                        <a:t> </a:t>
                      </a:r>
                      <a:r>
                        <a:rPr lang="en-US" altLang="zh-CN" i="0" dirty="0"/>
                        <a:t>in</a:t>
                      </a:r>
                      <a:r>
                        <a:rPr lang="zh-CN" altLang="en-US" i="0" dirty="0"/>
                        <a:t> </a:t>
                      </a:r>
                      <a:r>
                        <a:rPr lang="en-US" altLang="zh-CN" i="0" dirty="0"/>
                        <a:t>the</a:t>
                      </a:r>
                      <a:r>
                        <a:rPr lang="zh-CN" altLang="en-US" i="0" dirty="0"/>
                        <a:t> </a:t>
                      </a:r>
                      <a:r>
                        <a:rPr lang="en-US" altLang="zh-CN" i="0" dirty="0"/>
                        <a:t>same</a:t>
                      </a:r>
                      <a:r>
                        <a:rPr lang="zh-CN" altLang="en-US" i="0" dirty="0"/>
                        <a:t> </a:t>
                      </a:r>
                      <a:r>
                        <a:rPr lang="en-US" altLang="zh-CN" i="0" dirty="0"/>
                        <a:t>executor</a:t>
                      </a:r>
                      <a:endParaRPr lang="zh-CN" altLang="en-US" i="0" dirty="0"/>
                    </a:p>
                  </a:txBody>
                  <a:tcPr/>
                </a:tc>
                <a:extLst>
                  <a:ext uri="{0D108BD9-81ED-4DB2-BD59-A6C34878D82A}">
                    <a16:rowId xmlns:a16="http://schemas.microsoft.com/office/drawing/2014/main" val="546487823"/>
                  </a:ext>
                </a:extLst>
              </a:tr>
            </a:tbl>
          </a:graphicData>
        </a:graphic>
      </p:graphicFrame>
      <p:sp>
        <p:nvSpPr>
          <p:cNvPr id="8" name="文本框 7">
            <a:extLst>
              <a:ext uri="{FF2B5EF4-FFF2-40B4-BE49-F238E27FC236}">
                <a16:creationId xmlns:a16="http://schemas.microsoft.com/office/drawing/2014/main" id="{A33081CB-64CA-134E-B250-E76D652CB425}"/>
              </a:ext>
            </a:extLst>
          </p:cNvPr>
          <p:cNvSpPr txBox="1"/>
          <p:nvPr/>
        </p:nvSpPr>
        <p:spPr>
          <a:xfrm>
            <a:off x="1538868" y="4560848"/>
            <a:ext cx="8118630" cy="104644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t>Extensible</a:t>
            </a:r>
          </a:p>
          <a:p>
            <a:pPr marL="742950" lvl="1" indent="-285750">
              <a:buFont typeface="Arial" panose="020B0604020202020204" pitchFamily="34" charset="0"/>
              <a:buChar char="•"/>
            </a:pPr>
            <a:r>
              <a:rPr kumimoji="1" lang="en-US" altLang="zh-CN" sz="2000" dirty="0"/>
              <a:t>A</a:t>
            </a:r>
            <a:r>
              <a:rPr kumimoji="1" lang="zh-CN" altLang="en-US" sz="2000" dirty="0"/>
              <a:t> </a:t>
            </a:r>
            <a:r>
              <a:rPr kumimoji="1" lang="en-US" altLang="zh-CN" sz="2000" dirty="0"/>
              <a:t>topology</a:t>
            </a:r>
            <a:r>
              <a:rPr kumimoji="1" lang="zh-CN" altLang="en-US" sz="2000" dirty="0"/>
              <a:t> </a:t>
            </a:r>
            <a:r>
              <a:rPr kumimoji="1" lang="en-US" altLang="zh-CN" sz="2000" dirty="0"/>
              <a:t>can</a:t>
            </a:r>
            <a:r>
              <a:rPr kumimoji="1" lang="zh-CN" altLang="en-US" sz="2000" dirty="0"/>
              <a:t> </a:t>
            </a:r>
            <a:r>
              <a:rPr kumimoji="1" lang="en-US" altLang="zh-CN" sz="2000" dirty="0"/>
              <a:t>define</a:t>
            </a:r>
            <a:r>
              <a:rPr kumimoji="1" lang="zh-CN" altLang="en-US" sz="2000" dirty="0"/>
              <a:t> </a:t>
            </a:r>
            <a:r>
              <a:rPr kumimoji="1" lang="en-US" altLang="zh-CN" sz="2000" dirty="0"/>
              <a:t>and</a:t>
            </a:r>
            <a:r>
              <a:rPr kumimoji="1" lang="zh-CN" altLang="en-US" sz="2000" dirty="0"/>
              <a:t> </a:t>
            </a:r>
            <a:r>
              <a:rPr kumimoji="1" lang="en-US" altLang="zh-CN" sz="2000" dirty="0"/>
              <a:t>use</a:t>
            </a:r>
            <a:r>
              <a:rPr kumimoji="1" lang="zh-CN" altLang="en-US" sz="2000" dirty="0"/>
              <a:t> </a:t>
            </a:r>
            <a:r>
              <a:rPr kumimoji="1" lang="en-US" altLang="zh-CN" sz="2000" dirty="0"/>
              <a:t>its</a:t>
            </a:r>
            <a:r>
              <a:rPr kumimoji="1" lang="zh-CN" altLang="en-US" sz="2000" dirty="0"/>
              <a:t> </a:t>
            </a:r>
            <a:r>
              <a:rPr kumimoji="1" lang="en-US" altLang="zh-CN" sz="2000" dirty="0"/>
              <a:t>own</a:t>
            </a:r>
            <a:r>
              <a:rPr kumimoji="1" lang="zh-CN" altLang="en-US" sz="2000" dirty="0"/>
              <a:t> </a:t>
            </a:r>
            <a:r>
              <a:rPr kumimoji="1" lang="en-US" altLang="zh-CN" sz="2000" dirty="0"/>
              <a:t>partitioning</a:t>
            </a:r>
            <a:r>
              <a:rPr kumimoji="1" lang="zh-CN" altLang="en-US" sz="2000" dirty="0"/>
              <a:t> </a:t>
            </a:r>
            <a:r>
              <a:rPr kumimoji="1" lang="en-US" altLang="zh-CN" sz="2000" dirty="0"/>
              <a:t>strategy</a:t>
            </a:r>
          </a:p>
          <a:p>
            <a:endParaRPr kumimoji="1" lang="zh-CN" altLang="en-US" dirty="0"/>
          </a:p>
        </p:txBody>
      </p:sp>
    </p:spTree>
    <p:extLst>
      <p:ext uri="{BB962C8B-B14F-4D97-AF65-F5344CB8AC3E}">
        <p14:creationId xmlns:p14="http://schemas.microsoft.com/office/powerpoint/2010/main" val="26699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Worker nodes</a:t>
            </a:r>
          </a:p>
        </p:txBody>
      </p:sp>
      <p:sp>
        <p:nvSpPr>
          <p:cNvPr id="35" name="Content Placeholder 34">
            <a:extLst>
              <a:ext uri="{FF2B5EF4-FFF2-40B4-BE49-F238E27FC236}">
                <a16:creationId xmlns:a16="http://schemas.microsoft.com/office/drawing/2014/main" id="{9A455AF9-BA7A-40BB-B184-F3D85D7D6C71}"/>
              </a:ext>
            </a:extLst>
          </p:cNvPr>
          <p:cNvSpPr>
            <a:spLocks noGrp="1"/>
          </p:cNvSpPr>
          <p:nvPr>
            <p:ph idx="1"/>
          </p:nvPr>
        </p:nvSpPr>
        <p:spPr>
          <a:xfrm>
            <a:off x="1522413" y="1904999"/>
            <a:ext cx="9134391" cy="4267201"/>
          </a:xfrm>
        </p:spPr>
        <p:txBody>
          <a:bodyPr>
            <a:normAutofit lnSpcReduction="10000"/>
          </a:bodyPr>
          <a:lstStyle/>
          <a:p>
            <a:pPr lvl="1"/>
            <a:r>
              <a:rPr kumimoji="1" lang="en-US" altLang="zh-CN" sz="2400" dirty="0"/>
              <a:t>Each</a:t>
            </a:r>
            <a:r>
              <a:rPr kumimoji="1" lang="zh-CN" altLang="en-US" sz="2400" dirty="0"/>
              <a:t> </a:t>
            </a:r>
            <a:r>
              <a:rPr kumimoji="1" lang="en-US" altLang="zh-CN" sz="2400" dirty="0"/>
              <a:t>worker</a:t>
            </a:r>
            <a:r>
              <a:rPr kumimoji="1" lang="zh-CN" altLang="en-US" sz="2400" dirty="0"/>
              <a:t> </a:t>
            </a:r>
            <a:r>
              <a:rPr kumimoji="1" lang="en-US" altLang="zh-CN" sz="2400" dirty="0"/>
              <a:t>node</a:t>
            </a:r>
            <a:r>
              <a:rPr kumimoji="1" lang="zh-CN" altLang="en-US" sz="2400" dirty="0"/>
              <a:t> </a:t>
            </a:r>
            <a:r>
              <a:rPr kumimoji="1" lang="en-US" altLang="zh-CN" sz="2400" dirty="0"/>
              <a:t>runs</a:t>
            </a:r>
            <a:r>
              <a:rPr kumimoji="1" lang="zh-CN" altLang="en-US" sz="2400" dirty="0"/>
              <a:t> </a:t>
            </a:r>
            <a:r>
              <a:rPr kumimoji="1" lang="en-US" altLang="zh-CN" sz="2400" dirty="0"/>
              <a:t>a</a:t>
            </a:r>
            <a:r>
              <a:rPr kumimoji="1" lang="zh-CN" altLang="en-US" sz="2400" dirty="0"/>
              <a:t> </a:t>
            </a:r>
            <a:r>
              <a:rPr kumimoji="1" lang="en-US" altLang="zh-CN" sz="2400" dirty="0"/>
              <a:t>Supervisor</a:t>
            </a:r>
          </a:p>
          <a:p>
            <a:pPr lvl="2"/>
            <a:r>
              <a:rPr kumimoji="1" lang="en-US" altLang="zh-CN" sz="2000" dirty="0"/>
              <a:t>Communicate</a:t>
            </a:r>
            <a:r>
              <a:rPr kumimoji="1" lang="zh-CN" altLang="en-US" sz="2000" dirty="0"/>
              <a:t> </a:t>
            </a:r>
            <a:r>
              <a:rPr kumimoji="1" lang="en-US" altLang="zh-CN" sz="2000" dirty="0"/>
              <a:t>with</a:t>
            </a:r>
            <a:r>
              <a:rPr kumimoji="1" lang="zh-CN" altLang="en-US" sz="2000" dirty="0"/>
              <a:t> </a:t>
            </a:r>
            <a:r>
              <a:rPr kumimoji="1" lang="en-US" altLang="zh-CN" sz="2000" dirty="0"/>
              <a:t>Nimbus</a:t>
            </a:r>
          </a:p>
          <a:p>
            <a:pPr lvl="3"/>
            <a:r>
              <a:rPr kumimoji="1" lang="en-US" altLang="zh-CN" sz="1800" dirty="0"/>
              <a:t>Nimbus is responsible for scheduling the topologies on the worker nodes</a:t>
            </a:r>
          </a:p>
          <a:p>
            <a:pPr lvl="3"/>
            <a:r>
              <a:rPr kumimoji="1" lang="en-US" altLang="zh-CN" sz="1800" dirty="0"/>
              <a:t>Monitoring the progress of the tuples flowing through the topology</a:t>
            </a:r>
          </a:p>
          <a:p>
            <a:pPr lvl="1"/>
            <a:r>
              <a:rPr kumimoji="1" lang="en-US" altLang="zh-CN" sz="2400" dirty="0"/>
              <a:t>The cluster state is maintained in Zookeeper</a:t>
            </a:r>
          </a:p>
          <a:p>
            <a:pPr lvl="1"/>
            <a:r>
              <a:rPr kumimoji="1" lang="en-US" altLang="zh-CN" sz="2400" dirty="0"/>
              <a:t>The topology can be considered as a logical query plan from a database system perspective.</a:t>
            </a:r>
          </a:p>
          <a:p>
            <a:pPr lvl="2"/>
            <a:r>
              <a:rPr kumimoji="1" lang="en-US" altLang="zh-CN" sz="2000" dirty="0"/>
              <a:t>The programmer specifies how many instances of each spout and bolt must be spawned</a:t>
            </a:r>
            <a:r>
              <a:rPr kumimoji="1" lang="en-US" altLang="zh-CN" dirty="0"/>
              <a:t>.</a:t>
            </a:r>
          </a:p>
          <a:p>
            <a:pPr lvl="3"/>
            <a:r>
              <a:rPr kumimoji="1" lang="en-US" altLang="zh-CN" sz="1800" dirty="0"/>
              <a:t>Part of future work is to automatically pick and dynamically changes this number based on some higher-level objective</a:t>
            </a:r>
          </a:p>
          <a:p>
            <a:pPr lvl="4"/>
            <a:r>
              <a:rPr kumimoji="1" lang="en-US" altLang="zh-CN" dirty="0"/>
              <a:t>Target performance objective</a:t>
            </a:r>
          </a:p>
          <a:p>
            <a:pPr lvl="2"/>
            <a:r>
              <a:rPr kumimoji="1" lang="en-US" altLang="zh-CN" sz="2000" dirty="0"/>
              <a:t>Storm creates these instances and the interconnection for the data flow</a:t>
            </a:r>
            <a:endParaRPr kumimoji="1" lang="zh-CN" altLang="en-US" sz="2000" dirty="0"/>
          </a:p>
          <a:p>
            <a:endParaRPr kumimoji="1" lang="zh-CN" altLang="en-US" dirty="0"/>
          </a:p>
        </p:txBody>
      </p:sp>
    </p:spTree>
    <p:extLst>
      <p:ext uri="{BB962C8B-B14F-4D97-AF65-F5344CB8AC3E}">
        <p14:creationId xmlns:p14="http://schemas.microsoft.com/office/powerpoint/2010/main" val="5303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Physical execution of the topology</a:t>
            </a:r>
          </a:p>
        </p:txBody>
      </p:sp>
      <p:pic>
        <p:nvPicPr>
          <p:cNvPr id="4" name="图片 3">
            <a:extLst>
              <a:ext uri="{FF2B5EF4-FFF2-40B4-BE49-F238E27FC236}">
                <a16:creationId xmlns:a16="http://schemas.microsoft.com/office/drawing/2014/main" id="{2EA19DD8-9383-46D4-8CDF-15759EDCE5A4}"/>
              </a:ext>
            </a:extLst>
          </p:cNvPr>
          <p:cNvPicPr>
            <a:picLocks noGrp="1" noChangeAspect="1"/>
          </p:cNvPicPr>
          <p:nvPr>
            <p:ph idx="1"/>
          </p:nvPr>
        </p:nvPicPr>
        <p:blipFill>
          <a:blip r:embed="rId2"/>
          <a:stretch>
            <a:fillRect/>
          </a:stretch>
        </p:blipFill>
        <p:spPr>
          <a:xfrm>
            <a:off x="2741612" y="2514600"/>
            <a:ext cx="6083425" cy="2524125"/>
          </a:xfrm>
          <a:prstGeom prst="rect">
            <a:avLst/>
          </a:prstGeom>
        </p:spPr>
      </p:pic>
    </p:spTree>
    <p:extLst>
      <p:ext uri="{BB962C8B-B14F-4D97-AF65-F5344CB8AC3E}">
        <p14:creationId xmlns:p14="http://schemas.microsoft.com/office/powerpoint/2010/main" val="217724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Storm Internals</a:t>
            </a:r>
          </a:p>
        </p:txBody>
      </p:sp>
      <p:sp>
        <p:nvSpPr>
          <p:cNvPr id="3" name="Content Placeholder 2"/>
          <p:cNvSpPr>
            <a:spLocks noGrp="1"/>
          </p:cNvSpPr>
          <p:nvPr>
            <p:ph idx="1"/>
          </p:nvPr>
        </p:nvSpPr>
        <p:spPr/>
        <p:txBody>
          <a:bodyPr>
            <a:normAutofit/>
          </a:bodyPr>
          <a:lstStyle/>
          <a:p>
            <a:r>
              <a:rPr lang="en-US" altLang="zh-CN" dirty="0">
                <a:sym typeface="+mn-ea"/>
              </a:rPr>
              <a:t>Summingbird</a:t>
            </a:r>
          </a:p>
          <a:p>
            <a:r>
              <a:rPr lang="en-US" altLang="zh-CN" dirty="0">
                <a:sym typeface="+mn-ea"/>
              </a:rPr>
              <a:t>Nimbus</a:t>
            </a:r>
            <a:endParaRPr lang="en-US" altLang="zh-CN" dirty="0"/>
          </a:p>
          <a:p>
            <a:r>
              <a:rPr lang="en-US" altLang="zh-CN" dirty="0">
                <a:sym typeface="+mn-ea"/>
              </a:rPr>
              <a:t>Zookeeper</a:t>
            </a:r>
            <a:endParaRPr lang="en-US" altLang="zh-CN" dirty="0"/>
          </a:p>
          <a:p>
            <a:r>
              <a:rPr lang="en-US" altLang="zh-CN" dirty="0">
                <a:sym typeface="+mn-ea"/>
              </a:rPr>
              <a:t>Supervisor</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Summingbird</a:t>
            </a:r>
          </a:p>
        </p:txBody>
      </p:sp>
      <p:sp>
        <p:nvSpPr>
          <p:cNvPr id="6" name="Content Placeholder 5"/>
          <p:cNvSpPr>
            <a:spLocks noGrp="1"/>
          </p:cNvSpPr>
          <p:nvPr>
            <p:ph sz="quarter" idx="4"/>
          </p:nvPr>
        </p:nvSpPr>
        <p:spPr>
          <a:xfrm>
            <a:off x="5942012" y="1905000"/>
            <a:ext cx="4724401" cy="4114801"/>
          </a:xfrm>
        </p:spPr>
        <p:txBody>
          <a:bodyPr/>
          <a:lstStyle/>
          <a:p>
            <a:r>
              <a:rPr lang="en-US" dirty="0"/>
              <a:t>Summingbird is a library that lets you write MapReduce programs that look like native Scala or Java collection transformations</a:t>
            </a:r>
          </a:p>
          <a:p>
            <a:r>
              <a:rPr lang="en-US" dirty="0"/>
              <a:t>Used for generating Storm topologies</a:t>
            </a:r>
          </a:p>
          <a:p>
            <a:r>
              <a:rPr lang="en-US" dirty="0"/>
              <a:t>Queries expressed in Summingbird can be automatically translated into Storm topologies</a:t>
            </a:r>
          </a:p>
          <a:p>
            <a:endParaRPr lang="en-US" dirty="0"/>
          </a:p>
        </p:txBody>
      </p:sp>
      <p:pic>
        <p:nvPicPr>
          <p:cNvPr id="7" name="内容占位符 3">
            <a:extLst>
              <a:ext uri="{FF2B5EF4-FFF2-40B4-BE49-F238E27FC236}">
                <a16:creationId xmlns:a16="http://schemas.microsoft.com/office/drawing/2014/main" id="{31B42EE0-A76E-4EA2-97C9-A1258EEDA031}"/>
              </a:ext>
            </a:extLst>
          </p:cNvPr>
          <p:cNvPicPr>
            <a:picLocks noGrp="1" noChangeAspect="1"/>
          </p:cNvPicPr>
          <p:nvPr>
            <p:ph sz="half" idx="2"/>
          </p:nvPr>
        </p:nvPicPr>
        <p:blipFill>
          <a:blip r:embed="rId2"/>
          <a:stretch>
            <a:fillRect/>
          </a:stretch>
        </p:blipFill>
        <p:spPr>
          <a:xfrm>
            <a:off x="1598612" y="2667000"/>
            <a:ext cx="3563725" cy="22620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Word count</a:t>
            </a:r>
          </a:p>
        </p:txBody>
      </p:sp>
      <p:sp>
        <p:nvSpPr>
          <p:cNvPr id="3" name="Content Placeholder 2"/>
          <p:cNvSpPr>
            <a:spLocks noGrp="1"/>
          </p:cNvSpPr>
          <p:nvPr>
            <p:ph idx="1"/>
          </p:nvPr>
        </p:nvSpPr>
        <p:spPr>
          <a:xfrm>
            <a:off x="1522413" y="1904999"/>
            <a:ext cx="9134391" cy="609601"/>
          </a:xfrm>
        </p:spPr>
        <p:txBody>
          <a:bodyPr>
            <a:normAutofit/>
          </a:bodyPr>
          <a:lstStyle/>
          <a:p>
            <a:r>
              <a:rPr lang="en-US" altLang="zh-CN" dirty="0">
                <a:sym typeface="+mn-ea"/>
              </a:rPr>
              <a:t>Word-counting aggregation in </a:t>
            </a:r>
            <a:r>
              <a:rPr lang="en-US" altLang="zh-CN" i="1" dirty="0">
                <a:sym typeface="+mn-ea"/>
              </a:rPr>
              <a:t>pure Scala</a:t>
            </a:r>
            <a:endParaRPr lang="en-US" i="1" dirty="0"/>
          </a:p>
        </p:txBody>
      </p:sp>
      <p:sp>
        <p:nvSpPr>
          <p:cNvPr id="4" name="Content Placeholder 2">
            <a:extLst>
              <a:ext uri="{FF2B5EF4-FFF2-40B4-BE49-F238E27FC236}">
                <a16:creationId xmlns:a16="http://schemas.microsoft.com/office/drawing/2014/main" id="{FC2D5F7C-4984-413E-B565-26A06B39F2BD}"/>
              </a:ext>
            </a:extLst>
          </p:cNvPr>
          <p:cNvSpPr txBox="1">
            <a:spLocks/>
          </p:cNvSpPr>
          <p:nvPr/>
        </p:nvSpPr>
        <p:spPr>
          <a:xfrm>
            <a:off x="1522412" y="4038600"/>
            <a:ext cx="9134391" cy="609601"/>
          </a:xfrm>
          <a:prstGeom prst="rect">
            <a:avLst/>
          </a:prstGeom>
        </p:spPr>
        <p:txBody>
          <a:bodyPr vert="horz" lIns="91440" tIns="45720" rIns="91440" bIns="45720" rtlCol="0">
            <a:normAutofit/>
          </a:bodyPr>
          <a:lstStyle>
            <a:lvl1pPr marL="224155" indent="-224155" algn="l" defTabSz="914400" rtl="0" eaLnBrk="1" latinLnBrk="0" hangingPunct="1">
              <a:lnSpc>
                <a:spcPct val="90000"/>
              </a:lnSpc>
              <a:spcBef>
                <a:spcPts val="1800"/>
              </a:spcBef>
              <a:buClr>
                <a:schemeClr val="accent1"/>
              </a:buClr>
              <a:buSzPct val="100000"/>
              <a:buFont typeface="Arial" panose="020B0604020202020204"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anose="020B0604020202020204"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mn-lt"/>
                <a:ea typeface="+mn-ea"/>
                <a:cs typeface="+mn-cs"/>
              </a:defRPr>
            </a:lvl4pPr>
            <a:lvl5pPr marL="1030605" indent="-17335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altLang="zh-CN" dirty="0">
                <a:sym typeface="+mn-ea"/>
              </a:rPr>
              <a:t>Counting words in </a:t>
            </a:r>
            <a:r>
              <a:rPr lang="en-US" altLang="zh-CN" i="1" dirty="0">
                <a:sym typeface="+mn-ea"/>
              </a:rPr>
              <a:t>Summingbird</a:t>
            </a:r>
            <a:endParaRPr lang="en-US" i="1" dirty="0"/>
          </a:p>
        </p:txBody>
      </p:sp>
      <p:pic>
        <p:nvPicPr>
          <p:cNvPr id="5" name="图片 3">
            <a:extLst>
              <a:ext uri="{FF2B5EF4-FFF2-40B4-BE49-F238E27FC236}">
                <a16:creationId xmlns:a16="http://schemas.microsoft.com/office/drawing/2014/main" id="{3583222F-8263-4F33-BB9A-BDE8E3BAD300}"/>
              </a:ext>
            </a:extLst>
          </p:cNvPr>
          <p:cNvPicPr>
            <a:picLocks noChangeAspect="1"/>
          </p:cNvPicPr>
          <p:nvPr/>
        </p:nvPicPr>
        <p:blipFill>
          <a:blip r:embed="rId2"/>
          <a:stretch>
            <a:fillRect/>
          </a:stretch>
        </p:blipFill>
        <p:spPr>
          <a:xfrm>
            <a:off x="1598612" y="2438400"/>
            <a:ext cx="8763000" cy="1424940"/>
          </a:xfrm>
          <a:prstGeom prst="rect">
            <a:avLst/>
          </a:prstGeom>
        </p:spPr>
      </p:pic>
      <p:pic>
        <p:nvPicPr>
          <p:cNvPr id="6" name="图片 4">
            <a:extLst>
              <a:ext uri="{FF2B5EF4-FFF2-40B4-BE49-F238E27FC236}">
                <a16:creationId xmlns:a16="http://schemas.microsoft.com/office/drawing/2014/main" id="{D38BDB41-72A9-479E-A817-D68B4ED7EE7F}"/>
              </a:ext>
            </a:extLst>
          </p:cNvPr>
          <p:cNvPicPr>
            <a:picLocks noChangeAspect="1"/>
          </p:cNvPicPr>
          <p:nvPr/>
        </p:nvPicPr>
        <p:blipFill>
          <a:blip r:embed="rId3"/>
          <a:stretch>
            <a:fillRect/>
          </a:stretch>
        </p:blipFill>
        <p:spPr>
          <a:xfrm>
            <a:off x="1598612" y="4572000"/>
            <a:ext cx="8763000" cy="1447800"/>
          </a:xfrm>
          <a:prstGeom prst="rect">
            <a:avLst/>
          </a:prstGeom>
        </p:spPr>
      </p:pic>
    </p:spTree>
    <p:extLst>
      <p:ext uri="{BB962C8B-B14F-4D97-AF65-F5344CB8AC3E}">
        <p14:creationId xmlns:p14="http://schemas.microsoft.com/office/powerpoint/2010/main" val="384949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Need of the hour: </a:t>
            </a:r>
            <a:r>
              <a:rPr lang="en-US" i="1" dirty="0"/>
              <a:t>real-time data management system</a:t>
            </a:r>
          </a:p>
          <a:p>
            <a:r>
              <a:rPr lang="en-US" dirty="0"/>
              <a:t>Fuel</a:t>
            </a:r>
          </a:p>
        </p:txBody>
      </p:sp>
    </p:spTree>
    <p:extLst>
      <p:ext uri="{BB962C8B-B14F-4D97-AF65-F5344CB8AC3E}">
        <p14:creationId xmlns:p14="http://schemas.microsoft.com/office/powerpoint/2010/main" val="9185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Summingbird and Hadoop</a:t>
            </a:r>
          </a:p>
        </p:txBody>
      </p:sp>
      <p:sp>
        <p:nvSpPr>
          <p:cNvPr id="3" name="Content Placeholder 2"/>
          <p:cNvSpPr>
            <a:spLocks noGrp="1"/>
          </p:cNvSpPr>
          <p:nvPr>
            <p:ph idx="1"/>
          </p:nvPr>
        </p:nvSpPr>
        <p:spPr/>
        <p:txBody>
          <a:bodyPr>
            <a:normAutofit/>
          </a:bodyPr>
          <a:lstStyle/>
          <a:p>
            <a:r>
              <a:rPr lang="zh-CN" altLang="en-US" dirty="0"/>
              <a:t>The logic between </a:t>
            </a:r>
            <a:r>
              <a:rPr lang="en-US" altLang="zh-CN" dirty="0"/>
              <a:t>S</a:t>
            </a:r>
            <a:r>
              <a:rPr lang="zh-CN" altLang="en-US" dirty="0"/>
              <a:t>ummingb</a:t>
            </a:r>
            <a:r>
              <a:rPr lang="en-US" altLang="zh-CN" dirty="0" err="1"/>
              <a:t>i</a:t>
            </a:r>
            <a:r>
              <a:rPr lang="zh-CN" altLang="en-US" dirty="0"/>
              <a:t>rd and </a:t>
            </a:r>
            <a:r>
              <a:rPr lang="en-US" altLang="zh-CN" dirty="0"/>
              <a:t>M</a:t>
            </a:r>
            <a:r>
              <a:rPr lang="zh-CN" altLang="en-US" dirty="0"/>
              <a:t>ap</a:t>
            </a:r>
            <a:r>
              <a:rPr lang="en-US" altLang="zh-CN" dirty="0"/>
              <a:t>R</a:t>
            </a:r>
            <a:r>
              <a:rPr lang="zh-CN" altLang="en-US" dirty="0"/>
              <a:t>educe is exactly the same, and the code is almost the same. </a:t>
            </a:r>
            <a:endParaRPr lang="en-US" altLang="zh-CN" dirty="0"/>
          </a:p>
          <a:p>
            <a:r>
              <a:rPr lang="zh-CN" altLang="en-US" dirty="0"/>
              <a:t>The main difference is that you can execute the Summingbird program  in </a:t>
            </a:r>
            <a:r>
              <a:rPr lang="zh-CN" altLang="en-US" i="1" dirty="0"/>
              <a:t>“realtime mode” </a:t>
            </a:r>
            <a:r>
              <a:rPr lang="zh-CN" altLang="en-US" dirty="0"/>
              <a:t>using Storm</a:t>
            </a:r>
            <a:r>
              <a:rPr lang="en-US" altLang="zh-CN" dirty="0"/>
              <a:t>.</a:t>
            </a:r>
            <a:endParaRPr lang="zh-CN" altLang="en-US" dirty="0"/>
          </a:p>
          <a:p>
            <a:r>
              <a:rPr lang="en-US" altLang="zh-CN" dirty="0"/>
              <a:t>So we can also use it to </a:t>
            </a:r>
            <a:r>
              <a:rPr lang="zh-CN" altLang="en-US" dirty="0"/>
              <a:t>generate a MapReduce job to run on Hadoop</a:t>
            </a:r>
          </a:p>
        </p:txBody>
      </p:sp>
    </p:spTree>
    <p:extLst>
      <p:ext uri="{BB962C8B-B14F-4D97-AF65-F5344CB8AC3E}">
        <p14:creationId xmlns:p14="http://schemas.microsoft.com/office/powerpoint/2010/main" val="204578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nimbus</a:t>
            </a:r>
          </a:p>
        </p:txBody>
      </p:sp>
      <p:sp>
        <p:nvSpPr>
          <p:cNvPr id="6" name="Content Placeholder 5"/>
          <p:cNvSpPr>
            <a:spLocks noGrp="1"/>
          </p:cNvSpPr>
          <p:nvPr>
            <p:ph sz="quarter" idx="4"/>
          </p:nvPr>
        </p:nvSpPr>
        <p:spPr>
          <a:xfrm>
            <a:off x="5408612" y="2362200"/>
            <a:ext cx="5257801" cy="3657601"/>
          </a:xfrm>
        </p:spPr>
        <p:txBody>
          <a:bodyPr/>
          <a:lstStyle/>
          <a:p>
            <a:r>
              <a:rPr lang="en-US" dirty="0"/>
              <a:t>An open-source toolkit that can provide Infrastructure-as-a-Service (IaaS)</a:t>
            </a:r>
          </a:p>
          <a:p>
            <a:r>
              <a:rPr lang="en-US" dirty="0"/>
              <a:t>Responsible for distributing and coordinating the execution of the topology</a:t>
            </a:r>
          </a:p>
          <a:p>
            <a:r>
              <a:rPr lang="en-US" dirty="0"/>
              <a:t>Similar to JobTracker within MapReduce</a:t>
            </a:r>
          </a:p>
          <a:p>
            <a:endParaRPr lang="en-US" dirty="0"/>
          </a:p>
        </p:txBody>
      </p:sp>
      <p:pic>
        <p:nvPicPr>
          <p:cNvPr id="8" name="内容占位符 3">
            <a:extLst>
              <a:ext uri="{FF2B5EF4-FFF2-40B4-BE49-F238E27FC236}">
                <a16:creationId xmlns:a16="http://schemas.microsoft.com/office/drawing/2014/main" id="{904E59E7-1596-418D-8848-5FB4D8E2BE2C}"/>
              </a:ext>
            </a:extLst>
          </p:cNvPr>
          <p:cNvPicPr>
            <a:picLocks noChangeAspect="1"/>
          </p:cNvPicPr>
          <p:nvPr/>
        </p:nvPicPr>
        <p:blipFill>
          <a:blip r:embed="rId2"/>
          <a:stretch>
            <a:fillRect/>
          </a:stretch>
        </p:blipFill>
        <p:spPr>
          <a:xfrm>
            <a:off x="1598611" y="2286000"/>
            <a:ext cx="3064669" cy="2971800"/>
          </a:xfrm>
          <a:prstGeom prst="rect">
            <a:avLst/>
          </a:prstGeom>
        </p:spPr>
      </p:pic>
    </p:spTree>
    <p:extLst>
      <p:ext uri="{BB962C8B-B14F-4D97-AF65-F5344CB8AC3E}">
        <p14:creationId xmlns:p14="http://schemas.microsoft.com/office/powerpoint/2010/main" val="295163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Nimbus vs </a:t>
            </a:r>
            <a:r>
              <a:rPr lang="en-US" dirty="0" err="1">
                <a:latin typeface="Algerian" panose="04020705040A02060702" pitchFamily="82" charset="0"/>
              </a:rPr>
              <a:t>jobtracker</a:t>
            </a:r>
            <a:endParaRPr lang="en-US" dirty="0">
              <a:latin typeface="Algerian" panose="04020705040A02060702" pitchFamily="82" charset="0"/>
            </a:endParaRPr>
          </a:p>
        </p:txBody>
      </p:sp>
      <p:sp>
        <p:nvSpPr>
          <p:cNvPr id="3" name="Text Placeholder 2"/>
          <p:cNvSpPr>
            <a:spLocks noGrp="1"/>
          </p:cNvSpPr>
          <p:nvPr>
            <p:ph type="body" idx="1"/>
          </p:nvPr>
        </p:nvSpPr>
        <p:spPr/>
        <p:txBody>
          <a:bodyPr/>
          <a:lstStyle/>
          <a:p>
            <a:pPr algn="ctr"/>
            <a:r>
              <a:rPr lang="en-US" dirty="0" err="1">
                <a:latin typeface="Algerian" panose="04020705040A02060702" pitchFamily="82" charset="0"/>
              </a:rPr>
              <a:t>Jobtracker</a:t>
            </a:r>
            <a:endParaRPr lang="en-US" dirty="0">
              <a:latin typeface="Algerian" panose="04020705040A02060702" pitchFamily="82" charset="0"/>
            </a:endParaRPr>
          </a:p>
        </p:txBody>
      </p:sp>
      <p:sp>
        <p:nvSpPr>
          <p:cNvPr id="4" name="Content Placeholder 3"/>
          <p:cNvSpPr>
            <a:spLocks noGrp="1"/>
          </p:cNvSpPr>
          <p:nvPr>
            <p:ph sz="half" idx="2"/>
          </p:nvPr>
        </p:nvSpPr>
        <p:spPr>
          <a:xfrm>
            <a:off x="1522411" y="2743201"/>
            <a:ext cx="4416552" cy="3276600"/>
          </a:xfrm>
        </p:spPr>
        <p:txBody>
          <a:bodyPr>
            <a:normAutofit fontScale="92500"/>
          </a:bodyPr>
          <a:lstStyle/>
          <a:p>
            <a:r>
              <a:rPr lang="en-US" dirty="0"/>
              <a:t>Assign MapReduce tasks to specific modes in the cluster</a:t>
            </a:r>
          </a:p>
          <a:p>
            <a:r>
              <a:rPr lang="en-US" dirty="0"/>
              <a:t>Client applications submit jobs to JobTracker</a:t>
            </a:r>
          </a:p>
          <a:p>
            <a:r>
              <a:rPr lang="en-US" dirty="0"/>
              <a:t>Locates TaskTracker nodes with available slots and submits the work to the chosen TaskTracker nodes</a:t>
            </a:r>
          </a:p>
        </p:txBody>
      </p:sp>
      <p:sp>
        <p:nvSpPr>
          <p:cNvPr id="5" name="Text Placeholder 4"/>
          <p:cNvSpPr>
            <a:spLocks noGrp="1"/>
          </p:cNvSpPr>
          <p:nvPr>
            <p:ph type="body" sz="quarter" idx="3"/>
          </p:nvPr>
        </p:nvSpPr>
        <p:spPr/>
        <p:txBody>
          <a:bodyPr/>
          <a:lstStyle/>
          <a:p>
            <a:pPr algn="ctr"/>
            <a:r>
              <a:rPr lang="en-US" dirty="0">
                <a:latin typeface="Algerian" panose="04020705040A02060702" pitchFamily="82" charset="0"/>
              </a:rPr>
              <a:t>nimbus</a:t>
            </a:r>
          </a:p>
        </p:txBody>
      </p:sp>
      <p:sp>
        <p:nvSpPr>
          <p:cNvPr id="6" name="Content Placeholder 5"/>
          <p:cNvSpPr>
            <a:spLocks noGrp="1"/>
          </p:cNvSpPr>
          <p:nvPr>
            <p:ph sz="quarter" idx="4"/>
          </p:nvPr>
        </p:nvSpPr>
        <p:spPr>
          <a:xfrm>
            <a:off x="6249861" y="2743201"/>
            <a:ext cx="4416552" cy="3276600"/>
          </a:xfrm>
        </p:spPr>
        <p:txBody>
          <a:bodyPr>
            <a:normAutofit fontScale="92500"/>
          </a:bodyPr>
          <a:lstStyle/>
          <a:p>
            <a:r>
              <a:rPr lang="en-US" dirty="0"/>
              <a:t>Used to submit a job to the Storm cluster</a:t>
            </a:r>
          </a:p>
          <a:p>
            <a:r>
              <a:rPr lang="en-US" dirty="0"/>
              <a:t>User describes the topology as a thrift object and sends that object to Nimbus</a:t>
            </a:r>
          </a:p>
          <a:p>
            <a:r>
              <a:rPr lang="en-US" dirty="0"/>
              <a:t>Keeps track of topologies that need assignment, and does match-making between pending topologies and the supervisors</a:t>
            </a:r>
          </a:p>
        </p:txBody>
      </p:sp>
    </p:spTree>
    <p:extLst>
      <p:ext uri="{BB962C8B-B14F-4D97-AF65-F5344CB8AC3E}">
        <p14:creationId xmlns:p14="http://schemas.microsoft.com/office/powerpoint/2010/main" val="210441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Nimbus vs </a:t>
            </a:r>
            <a:r>
              <a:rPr lang="en-US" dirty="0" err="1">
                <a:latin typeface="Algerian" panose="04020705040A02060702" pitchFamily="82" charset="0"/>
              </a:rPr>
              <a:t>jobtracker</a:t>
            </a:r>
            <a:endParaRPr lang="en-US"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zh-CN" altLang="en-US" dirty="0">
                <a:sym typeface="+mn-ea"/>
              </a:rPr>
              <a:t>JobTracker is a point of failure for the Hadoop MapReduce service</a:t>
            </a:r>
            <a:endParaRPr lang="en-US" altLang="zh-CN" dirty="0">
              <a:sym typeface="+mn-ea"/>
            </a:endParaRPr>
          </a:p>
          <a:p>
            <a:pPr lvl="1"/>
            <a:r>
              <a:rPr lang="zh-CN" altLang="en-US" dirty="0">
                <a:sym typeface="+mn-ea"/>
              </a:rPr>
              <a:t>If it goes down, all running jobs are halted</a:t>
            </a:r>
          </a:p>
          <a:p>
            <a:r>
              <a:rPr lang="en-US" altLang="zh-CN" dirty="0">
                <a:sym typeface="+mn-ea"/>
              </a:rPr>
              <a:t>I</a:t>
            </a:r>
            <a:r>
              <a:rPr lang="zh-CN" altLang="en-US" dirty="0">
                <a:sym typeface="+mn-ea"/>
              </a:rPr>
              <a:t>f Nimbus is down, then users cannot submit new topologies</a:t>
            </a:r>
            <a:r>
              <a:rPr lang="en-US" altLang="zh-CN" dirty="0">
                <a:sym typeface="+mn-ea"/>
              </a:rPr>
              <a:t>, but</a:t>
            </a:r>
            <a:r>
              <a:rPr lang="zh-CN" altLang="en-US" dirty="0">
                <a:sym typeface="+mn-ea"/>
              </a:rPr>
              <a:t> the workers still continue to make forward progress</a:t>
            </a:r>
            <a:endParaRPr lang="en-US" altLang="zh-CN" dirty="0">
              <a:sym typeface="+mn-ea"/>
            </a:endParaRPr>
          </a:p>
        </p:txBody>
      </p:sp>
    </p:spTree>
    <p:extLst>
      <p:ext uri="{BB962C8B-B14F-4D97-AF65-F5344CB8AC3E}">
        <p14:creationId xmlns:p14="http://schemas.microsoft.com/office/powerpoint/2010/main" val="6055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zookeeper</a:t>
            </a:r>
          </a:p>
        </p:txBody>
      </p:sp>
      <p:sp>
        <p:nvSpPr>
          <p:cNvPr id="6" name="Content Placeholder 5"/>
          <p:cNvSpPr>
            <a:spLocks noGrp="1"/>
          </p:cNvSpPr>
          <p:nvPr>
            <p:ph sz="quarter" idx="4"/>
          </p:nvPr>
        </p:nvSpPr>
        <p:spPr>
          <a:xfrm>
            <a:off x="5180012" y="2057400"/>
            <a:ext cx="5486401" cy="3962401"/>
          </a:xfrm>
        </p:spPr>
        <p:txBody>
          <a:bodyPr>
            <a:normAutofit lnSpcReduction="10000"/>
          </a:bodyPr>
          <a:lstStyle/>
          <a:p>
            <a:r>
              <a:rPr lang="en-US" dirty="0"/>
              <a:t>A distributed coordination service for distributed applications</a:t>
            </a:r>
          </a:p>
          <a:p>
            <a:r>
              <a:rPr lang="en-US" dirty="0"/>
              <a:t>All coordination between Nimbus and the supervisors is done using Zookeeper</a:t>
            </a:r>
          </a:p>
          <a:p>
            <a:r>
              <a:rPr lang="en-US" dirty="0"/>
              <a:t>Nimbus uses a combination of the local disk(s) and Zookeeper to store state about the topology</a:t>
            </a:r>
          </a:p>
          <a:p>
            <a:r>
              <a:rPr lang="en-US" dirty="0"/>
              <a:t>User code is stored on the local disk(s) of Nimbus machine, and the topology thrift objects are stored in Zookeeper</a:t>
            </a:r>
          </a:p>
        </p:txBody>
      </p:sp>
      <p:pic>
        <p:nvPicPr>
          <p:cNvPr id="5" name="内容占位符 3">
            <a:extLst>
              <a:ext uri="{FF2B5EF4-FFF2-40B4-BE49-F238E27FC236}">
                <a16:creationId xmlns:a16="http://schemas.microsoft.com/office/drawing/2014/main" id="{73F97294-DD03-4CBD-8EA8-7DA954935C91}"/>
              </a:ext>
            </a:extLst>
          </p:cNvPr>
          <p:cNvPicPr>
            <a:picLocks noChangeAspect="1"/>
          </p:cNvPicPr>
          <p:nvPr/>
        </p:nvPicPr>
        <p:blipFill>
          <a:blip r:embed="rId2"/>
          <a:stretch>
            <a:fillRect/>
          </a:stretch>
        </p:blipFill>
        <p:spPr>
          <a:xfrm>
            <a:off x="1674812" y="2057400"/>
            <a:ext cx="2590800" cy="3693268"/>
          </a:xfrm>
          <a:prstGeom prst="rect">
            <a:avLst/>
          </a:prstGeom>
        </p:spPr>
      </p:pic>
    </p:spTree>
    <p:extLst>
      <p:ext uri="{BB962C8B-B14F-4D97-AF65-F5344CB8AC3E}">
        <p14:creationId xmlns:p14="http://schemas.microsoft.com/office/powerpoint/2010/main" val="280731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zookeeper</a:t>
            </a:r>
          </a:p>
        </p:txBody>
      </p:sp>
      <p:sp>
        <p:nvSpPr>
          <p:cNvPr id="3" name="Content Placeholder 2"/>
          <p:cNvSpPr>
            <a:spLocks noGrp="1"/>
          </p:cNvSpPr>
          <p:nvPr>
            <p:ph idx="1"/>
          </p:nvPr>
        </p:nvSpPr>
        <p:spPr/>
        <p:txBody>
          <a:bodyPr>
            <a:normAutofit/>
          </a:bodyPr>
          <a:lstStyle/>
          <a:p>
            <a:r>
              <a:rPr lang="en-US" altLang="zh-CN" dirty="0">
                <a:sym typeface="+mn-ea"/>
              </a:rPr>
              <a:t>The name space provided by Zookeeper is much like that of a standard file system</a:t>
            </a:r>
          </a:p>
          <a:p>
            <a:endParaRPr lang="en-US" altLang="zh-CN" dirty="0">
              <a:sym typeface="+mn-ea"/>
            </a:endParaRPr>
          </a:p>
        </p:txBody>
      </p:sp>
      <p:pic>
        <p:nvPicPr>
          <p:cNvPr id="4" name="图片 7" descr="IMG_256">
            <a:extLst>
              <a:ext uri="{FF2B5EF4-FFF2-40B4-BE49-F238E27FC236}">
                <a16:creationId xmlns:a16="http://schemas.microsoft.com/office/drawing/2014/main" id="{D991687D-1500-4369-B72C-34124623EF87}"/>
              </a:ext>
            </a:extLst>
          </p:cNvPr>
          <p:cNvPicPr>
            <a:picLocks noChangeAspect="1"/>
          </p:cNvPicPr>
          <p:nvPr/>
        </p:nvPicPr>
        <p:blipFill>
          <a:blip r:embed="rId2"/>
          <a:stretch>
            <a:fillRect/>
          </a:stretch>
        </p:blipFill>
        <p:spPr>
          <a:xfrm>
            <a:off x="3122612" y="2743200"/>
            <a:ext cx="5934393" cy="3396949"/>
          </a:xfrm>
          <a:prstGeom prst="rect">
            <a:avLst/>
          </a:prstGeom>
          <a:noFill/>
          <a:ln w="9525">
            <a:noFill/>
          </a:ln>
        </p:spPr>
      </p:pic>
    </p:spTree>
    <p:extLst>
      <p:ext uri="{BB962C8B-B14F-4D97-AF65-F5344CB8AC3E}">
        <p14:creationId xmlns:p14="http://schemas.microsoft.com/office/powerpoint/2010/main" val="162742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Supervisor vs </a:t>
            </a:r>
            <a:r>
              <a:rPr lang="en-US" dirty="0" err="1">
                <a:latin typeface="Algerian" panose="04020705040A02060702" pitchFamily="82" charset="0"/>
              </a:rPr>
              <a:t>tasktracker</a:t>
            </a:r>
            <a:endParaRPr lang="en-US" dirty="0">
              <a:latin typeface="Algerian" panose="04020705040A02060702" pitchFamily="82" charset="0"/>
            </a:endParaRPr>
          </a:p>
        </p:txBody>
      </p:sp>
      <p:sp>
        <p:nvSpPr>
          <p:cNvPr id="3" name="Text Placeholder 2"/>
          <p:cNvSpPr>
            <a:spLocks noGrp="1"/>
          </p:cNvSpPr>
          <p:nvPr>
            <p:ph type="body" idx="1"/>
          </p:nvPr>
        </p:nvSpPr>
        <p:spPr/>
        <p:txBody>
          <a:bodyPr/>
          <a:lstStyle/>
          <a:p>
            <a:pPr algn="ctr"/>
            <a:r>
              <a:rPr lang="en-US" dirty="0" err="1">
                <a:latin typeface="Algerian" panose="04020705040A02060702" pitchFamily="82" charset="0"/>
              </a:rPr>
              <a:t>Tasktracker</a:t>
            </a:r>
            <a:endParaRPr lang="en-US" dirty="0">
              <a:latin typeface="Algerian" panose="04020705040A02060702" pitchFamily="82" charset="0"/>
            </a:endParaRPr>
          </a:p>
        </p:txBody>
      </p:sp>
      <p:sp>
        <p:nvSpPr>
          <p:cNvPr id="4" name="Content Placeholder 3"/>
          <p:cNvSpPr>
            <a:spLocks noGrp="1"/>
          </p:cNvSpPr>
          <p:nvPr>
            <p:ph sz="half" idx="2"/>
          </p:nvPr>
        </p:nvSpPr>
        <p:spPr>
          <a:xfrm>
            <a:off x="1522411" y="2743201"/>
            <a:ext cx="4416552" cy="3276600"/>
          </a:xfrm>
        </p:spPr>
        <p:txBody>
          <a:bodyPr/>
          <a:lstStyle/>
          <a:p>
            <a:r>
              <a:rPr lang="en-US" dirty="0"/>
              <a:t>Is a node in the cluster</a:t>
            </a:r>
          </a:p>
          <a:p>
            <a:r>
              <a:rPr lang="en-US" dirty="0"/>
              <a:t>Accepts tasks - map, reduce and shuffle operations from a JobTracker</a:t>
            </a:r>
          </a:p>
          <a:p>
            <a:r>
              <a:rPr lang="en-US" dirty="0"/>
              <a:t>Also sends out heartbeat messages to JobTracker</a:t>
            </a:r>
          </a:p>
        </p:txBody>
      </p:sp>
      <p:sp>
        <p:nvSpPr>
          <p:cNvPr id="5" name="Text Placeholder 4"/>
          <p:cNvSpPr>
            <a:spLocks noGrp="1"/>
          </p:cNvSpPr>
          <p:nvPr>
            <p:ph type="body" sz="quarter" idx="3"/>
          </p:nvPr>
        </p:nvSpPr>
        <p:spPr/>
        <p:txBody>
          <a:bodyPr/>
          <a:lstStyle/>
          <a:p>
            <a:pPr algn="ctr"/>
            <a:r>
              <a:rPr lang="en-US" dirty="0">
                <a:latin typeface="Algerian" panose="04020705040A02060702" pitchFamily="82" charset="0"/>
              </a:rPr>
              <a:t>supervisor</a:t>
            </a:r>
          </a:p>
        </p:txBody>
      </p:sp>
      <p:sp>
        <p:nvSpPr>
          <p:cNvPr id="6" name="Content Placeholder 5"/>
          <p:cNvSpPr>
            <a:spLocks noGrp="1"/>
          </p:cNvSpPr>
          <p:nvPr>
            <p:ph sz="quarter" idx="4"/>
          </p:nvPr>
        </p:nvSpPr>
        <p:spPr>
          <a:xfrm>
            <a:off x="6249861" y="2743201"/>
            <a:ext cx="4416552" cy="3276600"/>
          </a:xfrm>
        </p:spPr>
        <p:txBody>
          <a:bodyPr/>
          <a:lstStyle/>
          <a:p>
            <a:r>
              <a:rPr lang="en-US" dirty="0"/>
              <a:t>Runs on each node in Storm</a:t>
            </a:r>
          </a:p>
          <a:p>
            <a:r>
              <a:rPr lang="en-US" dirty="0"/>
              <a:t>Receives assignments from Nimbus and pawns workers based on the assignment</a:t>
            </a:r>
          </a:p>
          <a:p>
            <a:r>
              <a:rPr lang="en-US" dirty="0"/>
              <a:t>Also sends heartbeat and other monitors of health of the workers</a:t>
            </a:r>
          </a:p>
        </p:txBody>
      </p:sp>
    </p:spTree>
    <p:extLst>
      <p:ext uri="{BB962C8B-B14F-4D97-AF65-F5344CB8AC3E}">
        <p14:creationId xmlns:p14="http://schemas.microsoft.com/office/powerpoint/2010/main" val="35559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heartbeat</a:t>
            </a:r>
          </a:p>
        </p:txBody>
      </p:sp>
      <p:sp>
        <p:nvSpPr>
          <p:cNvPr id="6" name="Content Placeholder 5"/>
          <p:cNvSpPr>
            <a:spLocks noGrp="1"/>
          </p:cNvSpPr>
          <p:nvPr>
            <p:ph sz="quarter" idx="4"/>
          </p:nvPr>
        </p:nvSpPr>
        <p:spPr>
          <a:xfrm>
            <a:off x="6856412" y="2362200"/>
            <a:ext cx="3810001" cy="3657601"/>
          </a:xfrm>
        </p:spPr>
        <p:txBody>
          <a:bodyPr>
            <a:normAutofit/>
          </a:bodyPr>
          <a:lstStyle/>
          <a:p>
            <a:r>
              <a:rPr lang="en-US" dirty="0"/>
              <a:t>15 seconds</a:t>
            </a:r>
          </a:p>
          <a:p>
            <a:r>
              <a:rPr lang="en-US" dirty="0"/>
              <a:t>Main thread</a:t>
            </a:r>
          </a:p>
          <a:p>
            <a:r>
              <a:rPr lang="en-US" dirty="0"/>
              <a:t>Informs Nimbus that supervisor is alive</a:t>
            </a:r>
          </a:p>
        </p:txBody>
      </p:sp>
      <p:graphicFrame>
        <p:nvGraphicFramePr>
          <p:cNvPr id="7" name="对象 3">
            <a:extLst>
              <a:ext uri="{FF2B5EF4-FFF2-40B4-BE49-F238E27FC236}">
                <a16:creationId xmlns:a16="http://schemas.microsoft.com/office/drawing/2014/main" id="{E3B4AB30-644A-407A-AF51-25BC9FDC77CB}"/>
              </a:ext>
            </a:extLst>
          </p:cNvPr>
          <p:cNvGraphicFramePr>
            <a:graphicFrameLocks noChangeAspect="1"/>
          </p:cNvGraphicFramePr>
          <p:nvPr/>
        </p:nvGraphicFramePr>
        <p:xfrm>
          <a:off x="1522412" y="2362200"/>
          <a:ext cx="4895850" cy="2781300"/>
        </p:xfrm>
        <a:graphic>
          <a:graphicData uri="http://schemas.openxmlformats.org/presentationml/2006/ole">
            <mc:AlternateContent xmlns:mc="http://schemas.openxmlformats.org/markup-compatibility/2006">
              <mc:Choice xmlns:v="urn:schemas-microsoft-com:vml" Requires="v">
                <p:oleObj spid="_x0000_s1074" r:id="rId3" imgW="4895850" imgH="2781300" progId="Paint.Picture">
                  <p:embed/>
                </p:oleObj>
              </mc:Choice>
              <mc:Fallback>
                <p:oleObj r:id="rId3" imgW="4895850" imgH="2781300" progId="Paint.Picture">
                  <p:embed/>
                  <p:pic>
                    <p:nvPicPr>
                      <p:cNvPr id="7" name="对象 3">
                        <a:extLst>
                          <a:ext uri="{FF2B5EF4-FFF2-40B4-BE49-F238E27FC236}">
                            <a16:creationId xmlns:a16="http://schemas.microsoft.com/office/drawing/2014/main" id="{E3B4AB30-644A-407A-AF51-25BC9FDC77CB}"/>
                          </a:ext>
                        </a:extLst>
                      </p:cNvPr>
                      <p:cNvPicPr/>
                      <p:nvPr/>
                    </p:nvPicPr>
                    <p:blipFill>
                      <a:blip r:embed="rId4"/>
                      <a:stretch>
                        <a:fillRect/>
                      </a:stretch>
                    </p:blipFill>
                    <p:spPr>
                      <a:xfrm>
                        <a:off x="1522412" y="2362200"/>
                        <a:ext cx="4895850" cy="2781300"/>
                      </a:xfrm>
                      <a:prstGeom prst="rect">
                        <a:avLst/>
                      </a:prstGeom>
                    </p:spPr>
                  </p:pic>
                </p:oleObj>
              </mc:Fallback>
            </mc:AlternateContent>
          </a:graphicData>
        </a:graphic>
      </p:graphicFrame>
    </p:spTree>
    <p:extLst>
      <p:ext uri="{BB962C8B-B14F-4D97-AF65-F5344CB8AC3E}">
        <p14:creationId xmlns:p14="http://schemas.microsoft.com/office/powerpoint/2010/main" val="32498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Synchronize supervisor</a:t>
            </a:r>
          </a:p>
        </p:txBody>
      </p:sp>
      <p:sp>
        <p:nvSpPr>
          <p:cNvPr id="6" name="Content Placeholder 5"/>
          <p:cNvSpPr>
            <a:spLocks noGrp="1"/>
          </p:cNvSpPr>
          <p:nvPr>
            <p:ph sz="quarter" idx="4"/>
          </p:nvPr>
        </p:nvSpPr>
        <p:spPr>
          <a:xfrm>
            <a:off x="6856412" y="2362200"/>
            <a:ext cx="3810001" cy="3657601"/>
          </a:xfrm>
        </p:spPr>
        <p:txBody>
          <a:bodyPr>
            <a:normAutofit/>
          </a:bodyPr>
          <a:lstStyle/>
          <a:p>
            <a:r>
              <a:rPr lang="en-US" dirty="0"/>
              <a:t>10 seconds</a:t>
            </a:r>
          </a:p>
          <a:p>
            <a:r>
              <a:rPr lang="en-US" dirty="0"/>
              <a:t>Event manage thread</a:t>
            </a:r>
          </a:p>
          <a:p>
            <a:r>
              <a:rPr lang="en-US" dirty="0"/>
              <a:t>Manages the change of existing assignment, adds new topology, download library and makes synchronize process event</a:t>
            </a:r>
          </a:p>
        </p:txBody>
      </p:sp>
      <p:graphicFrame>
        <p:nvGraphicFramePr>
          <p:cNvPr id="7" name="对象 3">
            <a:extLst>
              <a:ext uri="{FF2B5EF4-FFF2-40B4-BE49-F238E27FC236}">
                <a16:creationId xmlns:a16="http://schemas.microsoft.com/office/drawing/2014/main" id="{E3B4AB30-644A-407A-AF51-25BC9FDC77CB}"/>
              </a:ext>
            </a:extLst>
          </p:cNvPr>
          <p:cNvGraphicFramePr>
            <a:graphicFrameLocks noChangeAspect="1"/>
          </p:cNvGraphicFramePr>
          <p:nvPr/>
        </p:nvGraphicFramePr>
        <p:xfrm>
          <a:off x="1522412" y="2362200"/>
          <a:ext cx="4895850" cy="2781300"/>
        </p:xfrm>
        <a:graphic>
          <a:graphicData uri="http://schemas.openxmlformats.org/presentationml/2006/ole">
            <mc:AlternateContent xmlns:mc="http://schemas.openxmlformats.org/markup-compatibility/2006">
              <mc:Choice xmlns:v="urn:schemas-microsoft-com:vml" Requires="v">
                <p:oleObj spid="_x0000_s2098" r:id="rId3" imgW="4895850" imgH="2781300" progId="Paint.Picture">
                  <p:embed/>
                </p:oleObj>
              </mc:Choice>
              <mc:Fallback>
                <p:oleObj r:id="rId3" imgW="4895850" imgH="2781300" progId="Paint.Picture">
                  <p:embed/>
                  <p:pic>
                    <p:nvPicPr>
                      <p:cNvPr id="7" name="对象 3">
                        <a:extLst>
                          <a:ext uri="{FF2B5EF4-FFF2-40B4-BE49-F238E27FC236}">
                            <a16:creationId xmlns:a16="http://schemas.microsoft.com/office/drawing/2014/main" id="{E3B4AB30-644A-407A-AF51-25BC9FDC77CB}"/>
                          </a:ext>
                        </a:extLst>
                      </p:cNvPr>
                      <p:cNvPicPr/>
                      <p:nvPr/>
                    </p:nvPicPr>
                    <p:blipFill>
                      <a:blip r:embed="rId4"/>
                      <a:stretch>
                        <a:fillRect/>
                      </a:stretch>
                    </p:blipFill>
                    <p:spPr>
                      <a:xfrm>
                        <a:off x="1522412" y="2362200"/>
                        <a:ext cx="4895850" cy="2781300"/>
                      </a:xfrm>
                      <a:prstGeom prst="rect">
                        <a:avLst/>
                      </a:prstGeom>
                    </p:spPr>
                  </p:pic>
                </p:oleObj>
              </mc:Fallback>
            </mc:AlternateContent>
          </a:graphicData>
        </a:graphic>
      </p:graphicFrame>
    </p:spTree>
    <p:extLst>
      <p:ext uri="{BB962C8B-B14F-4D97-AF65-F5344CB8AC3E}">
        <p14:creationId xmlns:p14="http://schemas.microsoft.com/office/powerpoint/2010/main" val="23784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lstStyle/>
          <a:p>
            <a:r>
              <a:rPr lang="en-US" dirty="0">
                <a:latin typeface="Algerian" panose="04020705040A02060702" pitchFamily="82" charset="0"/>
              </a:rPr>
              <a:t>Synchronize process</a:t>
            </a:r>
          </a:p>
        </p:txBody>
      </p:sp>
      <p:sp>
        <p:nvSpPr>
          <p:cNvPr id="6" name="Content Placeholder 5"/>
          <p:cNvSpPr>
            <a:spLocks noGrp="1"/>
          </p:cNvSpPr>
          <p:nvPr>
            <p:ph sz="quarter" idx="4"/>
          </p:nvPr>
        </p:nvSpPr>
        <p:spPr>
          <a:xfrm>
            <a:off x="6856412" y="2362200"/>
            <a:ext cx="4267200" cy="3657601"/>
          </a:xfrm>
        </p:spPr>
        <p:txBody>
          <a:bodyPr>
            <a:normAutofit fontScale="92500" lnSpcReduction="20000"/>
          </a:bodyPr>
          <a:lstStyle/>
          <a:p>
            <a:r>
              <a:rPr lang="en-US" dirty="0"/>
              <a:t>3 seconds</a:t>
            </a:r>
          </a:p>
          <a:p>
            <a:r>
              <a:rPr lang="en-US" dirty="0"/>
              <a:t>Process event manager thread</a:t>
            </a:r>
          </a:p>
          <a:p>
            <a:r>
              <a:rPr lang="en-US" dirty="0"/>
              <a:t>Manages the worker process and reads worker heartbeat</a:t>
            </a:r>
          </a:p>
          <a:p>
            <a:r>
              <a:rPr lang="en-US" dirty="0"/>
              <a:t>Valid: running</a:t>
            </a:r>
          </a:p>
          <a:p>
            <a:r>
              <a:rPr lang="en-US" dirty="0"/>
              <a:t>Timed out: dead</a:t>
            </a:r>
          </a:p>
          <a:p>
            <a:r>
              <a:rPr lang="en-US" dirty="0"/>
              <a:t>Not started: moved or belong to a new topology</a:t>
            </a:r>
          </a:p>
          <a:p>
            <a:r>
              <a:rPr lang="en-US" dirty="0"/>
              <a:t>Disallowed: killed or moved</a:t>
            </a:r>
          </a:p>
        </p:txBody>
      </p:sp>
      <p:graphicFrame>
        <p:nvGraphicFramePr>
          <p:cNvPr id="7" name="对象 3">
            <a:extLst>
              <a:ext uri="{FF2B5EF4-FFF2-40B4-BE49-F238E27FC236}">
                <a16:creationId xmlns:a16="http://schemas.microsoft.com/office/drawing/2014/main" id="{E3B4AB30-644A-407A-AF51-25BC9FDC77CB}"/>
              </a:ext>
            </a:extLst>
          </p:cNvPr>
          <p:cNvGraphicFramePr>
            <a:graphicFrameLocks noChangeAspect="1"/>
          </p:cNvGraphicFramePr>
          <p:nvPr/>
        </p:nvGraphicFramePr>
        <p:xfrm>
          <a:off x="1522412" y="2362200"/>
          <a:ext cx="4895850" cy="2781300"/>
        </p:xfrm>
        <a:graphic>
          <a:graphicData uri="http://schemas.openxmlformats.org/presentationml/2006/ole">
            <mc:AlternateContent xmlns:mc="http://schemas.openxmlformats.org/markup-compatibility/2006">
              <mc:Choice xmlns:v="urn:schemas-microsoft-com:vml" Requires="v">
                <p:oleObj spid="_x0000_s3122" r:id="rId3" imgW="4895850" imgH="2781300" progId="Paint.Picture">
                  <p:embed/>
                </p:oleObj>
              </mc:Choice>
              <mc:Fallback>
                <p:oleObj r:id="rId3" imgW="4895850" imgH="2781300" progId="Paint.Picture">
                  <p:embed/>
                  <p:pic>
                    <p:nvPicPr>
                      <p:cNvPr id="7" name="对象 3">
                        <a:extLst>
                          <a:ext uri="{FF2B5EF4-FFF2-40B4-BE49-F238E27FC236}">
                            <a16:creationId xmlns:a16="http://schemas.microsoft.com/office/drawing/2014/main" id="{E3B4AB30-644A-407A-AF51-25BC9FDC77CB}"/>
                          </a:ext>
                        </a:extLst>
                      </p:cNvPr>
                      <p:cNvPicPr/>
                      <p:nvPr/>
                    </p:nvPicPr>
                    <p:blipFill>
                      <a:blip r:embed="rId4"/>
                      <a:stretch>
                        <a:fillRect/>
                      </a:stretch>
                    </p:blipFill>
                    <p:spPr>
                      <a:xfrm>
                        <a:off x="1522412" y="2362200"/>
                        <a:ext cx="4895850" cy="2781300"/>
                      </a:xfrm>
                      <a:prstGeom prst="rect">
                        <a:avLst/>
                      </a:prstGeom>
                    </p:spPr>
                  </p:pic>
                </p:oleObj>
              </mc:Fallback>
            </mc:AlternateContent>
          </a:graphicData>
        </a:graphic>
      </p:graphicFrame>
    </p:spTree>
    <p:extLst>
      <p:ext uri="{BB962C8B-B14F-4D97-AF65-F5344CB8AC3E}">
        <p14:creationId xmlns:p14="http://schemas.microsoft.com/office/powerpoint/2010/main" val="168531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Related work</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Computational models of metaphor</a:t>
            </a:r>
          </a:p>
          <a:p>
            <a:r>
              <a:rPr lang="en-US" dirty="0"/>
              <a:t>Computational models of emotion</a:t>
            </a:r>
          </a:p>
          <a:p>
            <a:r>
              <a:rPr lang="en-US" dirty="0"/>
              <a:t>Metaphor and emotion</a:t>
            </a:r>
          </a:p>
        </p:txBody>
      </p:sp>
    </p:spTree>
    <p:extLst>
      <p:ext uri="{BB962C8B-B14F-4D97-AF65-F5344CB8AC3E}">
        <p14:creationId xmlns:p14="http://schemas.microsoft.com/office/powerpoint/2010/main" val="381176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Entities to run topology in a storm cluster</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normAutofit lnSpcReduction="10000"/>
          </a:bodyPr>
          <a:lstStyle/>
          <a:p>
            <a:r>
              <a:rPr lang="en-US" dirty="0"/>
              <a:t>Worker Processes</a:t>
            </a:r>
          </a:p>
          <a:p>
            <a:pPr lvl="1"/>
            <a:r>
              <a:rPr lang="en-US" dirty="0"/>
              <a:t>These are independent JVM processes running on a node. Each node is configured to run one or more workers. A topology may request one or more workers to be assigned to it.</a:t>
            </a:r>
          </a:p>
          <a:p>
            <a:r>
              <a:rPr lang="en-US" dirty="0"/>
              <a:t>Executors (threads)</a:t>
            </a:r>
          </a:p>
          <a:p>
            <a:pPr lvl="1"/>
            <a:r>
              <a:rPr lang="en-US" dirty="0"/>
              <a:t>These are Java threads running within a worker JVM  process. Multiple tasks can be assigned to a single executor. Unless explicitly overridden, storm will assign one task for each executor.</a:t>
            </a:r>
          </a:p>
          <a:p>
            <a:r>
              <a:rPr lang="en-US" dirty="0"/>
              <a:t>Tasks</a:t>
            </a:r>
          </a:p>
          <a:p>
            <a:pPr lvl="1"/>
            <a:r>
              <a:rPr lang="en-US" dirty="0"/>
              <a:t>These are instances of spouts and bolts whose nexttuple() and execute() methods are called by executor threads.</a:t>
            </a:r>
          </a:p>
        </p:txBody>
      </p:sp>
    </p:spTree>
    <p:extLst>
      <p:ext uri="{BB962C8B-B14F-4D97-AF65-F5344CB8AC3E}">
        <p14:creationId xmlns:p14="http://schemas.microsoft.com/office/powerpoint/2010/main" val="385451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relationship of worker process and tasks</a:t>
            </a:r>
          </a:p>
        </p:txBody>
      </p:sp>
      <p:pic>
        <p:nvPicPr>
          <p:cNvPr id="4" name="Picture 4" descr="A screenshot of a cell phone&#10;&#10;Description generated with very high confidence">
            <a:extLst>
              <a:ext uri="{FF2B5EF4-FFF2-40B4-BE49-F238E27FC236}">
                <a16:creationId xmlns:a16="http://schemas.microsoft.com/office/drawing/2014/main" id="{2F72F378-E774-4EF7-972B-4791B86B645E}"/>
              </a:ext>
            </a:extLst>
          </p:cNvPr>
          <p:cNvPicPr>
            <a:picLocks noGrp="1" noChangeAspect="1"/>
          </p:cNvPicPr>
          <p:nvPr>
            <p:ph idx="1"/>
          </p:nvPr>
        </p:nvPicPr>
        <p:blipFill>
          <a:blip r:embed="rId2"/>
          <a:stretch>
            <a:fillRect/>
          </a:stretch>
        </p:blipFill>
        <p:spPr>
          <a:xfrm>
            <a:off x="3122613" y="2165313"/>
            <a:ext cx="5648326" cy="3421100"/>
          </a:xfrm>
          <a:prstGeom prst="rect">
            <a:avLst/>
          </a:prstGeom>
        </p:spPr>
      </p:pic>
    </p:spTree>
    <p:extLst>
      <p:ext uri="{BB962C8B-B14F-4D97-AF65-F5344CB8AC3E}">
        <p14:creationId xmlns:p14="http://schemas.microsoft.com/office/powerpoint/2010/main" val="65256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Parallelism in storm</a:t>
            </a:r>
          </a:p>
        </p:txBody>
      </p:sp>
      <p:sp>
        <p:nvSpPr>
          <p:cNvPr id="4" name="Content Placeholder 3"/>
          <p:cNvSpPr>
            <a:spLocks noGrp="1"/>
          </p:cNvSpPr>
          <p:nvPr>
            <p:ph sz="half" idx="2"/>
          </p:nvPr>
        </p:nvSpPr>
        <p:spPr>
          <a:xfrm>
            <a:off x="1522410" y="1981201"/>
            <a:ext cx="9144001" cy="1371599"/>
          </a:xfrm>
        </p:spPr>
        <p:txBody>
          <a:bodyPr>
            <a:normAutofit lnSpcReduction="10000"/>
          </a:bodyPr>
          <a:lstStyle/>
          <a:p>
            <a:pPr marL="0" indent="0">
              <a:buNone/>
            </a:pPr>
            <a:r>
              <a:rPr lang="en-US" dirty="0">
                <a:cs typeface="Arial"/>
              </a:rPr>
              <a:t>Let’s take word count topology as example. Storm will default most parallelism settings to a factor of one. Assuming we have one machine (node), have assigned one worker to the topology, and allowed Storm to one task per executor, our topology execution would look as:</a:t>
            </a:r>
            <a:endParaRPr lang="en-US" dirty="0"/>
          </a:p>
          <a:p>
            <a:pPr marL="0" indent="0">
              <a:buNone/>
            </a:pPr>
            <a:endParaRPr lang="en-US" dirty="0"/>
          </a:p>
        </p:txBody>
      </p:sp>
      <p:sp>
        <p:nvSpPr>
          <p:cNvPr id="6" name="Content Placeholder 5"/>
          <p:cNvSpPr>
            <a:spLocks noGrp="1"/>
          </p:cNvSpPr>
          <p:nvPr>
            <p:ph sz="quarter" idx="4"/>
          </p:nvPr>
        </p:nvSpPr>
        <p:spPr>
          <a:xfrm>
            <a:off x="7542212" y="3810000"/>
            <a:ext cx="3124200" cy="1905000"/>
          </a:xfrm>
        </p:spPr>
        <p:txBody>
          <a:bodyPr>
            <a:normAutofit lnSpcReduction="10000"/>
          </a:bodyPr>
          <a:lstStyle/>
          <a:p>
            <a:pPr marL="0" indent="0">
              <a:buNone/>
            </a:pPr>
            <a:r>
              <a:rPr lang="en-US" dirty="0">
                <a:cs typeface="Arial"/>
              </a:rPr>
              <a:t>The only parallelism here we have is at the thread level. Each task runs on a separate thread within a single JVM.</a:t>
            </a:r>
            <a:endParaRPr lang="en-US" dirty="0"/>
          </a:p>
          <a:p>
            <a:pPr marL="0" indent="0">
              <a:buNone/>
            </a:pPr>
            <a:endParaRPr lang="en-US" dirty="0"/>
          </a:p>
        </p:txBody>
      </p:sp>
      <p:pic>
        <p:nvPicPr>
          <p:cNvPr id="7" name="Picture 4" descr="A screenshot of a cell phone&#10;&#10;Description generated with very high confidence">
            <a:extLst>
              <a:ext uri="{FF2B5EF4-FFF2-40B4-BE49-F238E27FC236}">
                <a16:creationId xmlns:a16="http://schemas.microsoft.com/office/drawing/2014/main" id="{352EC5DA-29FE-44DF-A117-B848B3FDD8FE}"/>
              </a:ext>
            </a:extLst>
          </p:cNvPr>
          <p:cNvPicPr>
            <a:picLocks noChangeAspect="1"/>
          </p:cNvPicPr>
          <p:nvPr/>
        </p:nvPicPr>
        <p:blipFill>
          <a:blip r:embed="rId2"/>
          <a:stretch>
            <a:fillRect/>
          </a:stretch>
        </p:blipFill>
        <p:spPr>
          <a:xfrm>
            <a:off x="1598612" y="3352800"/>
            <a:ext cx="5638800" cy="2812972"/>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Parallelism in storm</a:t>
            </a:r>
          </a:p>
        </p:txBody>
      </p:sp>
      <p:sp>
        <p:nvSpPr>
          <p:cNvPr id="4" name="Content Placeholder 3"/>
          <p:cNvSpPr>
            <a:spLocks noGrp="1"/>
          </p:cNvSpPr>
          <p:nvPr>
            <p:ph sz="half" idx="2"/>
          </p:nvPr>
        </p:nvSpPr>
        <p:spPr>
          <a:xfrm>
            <a:off x="1522411" y="1981201"/>
            <a:ext cx="6781802" cy="4571999"/>
          </a:xfrm>
        </p:spPr>
        <p:txBody>
          <a:bodyPr>
            <a:normAutofit fontScale="92500" lnSpcReduction="20000"/>
          </a:bodyPr>
          <a:lstStyle/>
          <a:p>
            <a:pPr fontAlgn="base"/>
            <a:r>
              <a:rPr lang="en-US" dirty="0"/>
              <a:t>With two workers, the execution of the topology will now look like the adjacent diagram​</a:t>
            </a:r>
          </a:p>
          <a:p>
            <a:pPr fontAlgn="base"/>
            <a:r>
              <a:rPr lang="en-US" dirty="0"/>
              <a:t>With the topology parallelism increased, running the updated WordCountTopology class should yield higher total counts for each word. Since spout emits data indefinitely and only stops when the topology is killed, the actual counts will vary depending on the speed of your computer and what other processes are running on it, but you should see an overall increase in the number of words emitted and processed.​</a:t>
            </a:r>
          </a:p>
          <a:p>
            <a:pPr fontAlgn="base"/>
            <a:r>
              <a:rPr lang="en-US" dirty="0"/>
              <a:t>It's important to point out that increasing the number of workers has no effect when running a topology in local mode. A topology running in local mode always runs in a single JVM process, so only task and executor parallelism settings have any effect.​</a:t>
            </a:r>
          </a:p>
        </p:txBody>
      </p:sp>
      <p:pic>
        <p:nvPicPr>
          <p:cNvPr id="4098" name="Picture 2">
            <a:extLst>
              <a:ext uri="{FF2B5EF4-FFF2-40B4-BE49-F238E27FC236}">
                <a16:creationId xmlns:a16="http://schemas.microsoft.com/office/drawing/2014/main" id="{BB99E172-D134-448F-8CCE-5A3AB43ED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2812" y="1981200"/>
            <a:ext cx="30670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7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Internal messaging within storm workers processes</a:t>
            </a:r>
          </a:p>
        </p:txBody>
      </p:sp>
      <p:pic>
        <p:nvPicPr>
          <p:cNvPr id="4" name="Picture 4" descr="A screenshot of a cell phone&#10;&#10;Description generated with high confidence">
            <a:extLst>
              <a:ext uri="{FF2B5EF4-FFF2-40B4-BE49-F238E27FC236}">
                <a16:creationId xmlns:a16="http://schemas.microsoft.com/office/drawing/2014/main" id="{77D90FFE-492D-4138-ACDB-352E84751654}"/>
              </a:ext>
            </a:extLst>
          </p:cNvPr>
          <p:cNvPicPr>
            <a:picLocks noGrp="1" noChangeAspect="1"/>
          </p:cNvPicPr>
          <p:nvPr>
            <p:ph idx="1"/>
          </p:nvPr>
        </p:nvPicPr>
        <p:blipFill>
          <a:blip r:embed="rId2"/>
          <a:stretch>
            <a:fillRect/>
          </a:stretch>
        </p:blipFill>
        <p:spPr>
          <a:xfrm>
            <a:off x="2741612" y="1905000"/>
            <a:ext cx="6400800" cy="4114800"/>
          </a:xfrm>
          <a:prstGeom prst="rect">
            <a:avLst/>
          </a:prstGeom>
        </p:spPr>
      </p:pic>
    </p:spTree>
    <p:extLst>
      <p:ext uri="{BB962C8B-B14F-4D97-AF65-F5344CB8AC3E}">
        <p14:creationId xmlns:p14="http://schemas.microsoft.com/office/powerpoint/2010/main" val="894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Processing semantics</a:t>
            </a:r>
          </a:p>
        </p:txBody>
      </p:sp>
      <p:sp>
        <p:nvSpPr>
          <p:cNvPr id="4" name="Content Placeholder 3"/>
          <p:cNvSpPr>
            <a:spLocks noGrp="1"/>
          </p:cNvSpPr>
          <p:nvPr>
            <p:ph sz="half" idx="2"/>
          </p:nvPr>
        </p:nvSpPr>
        <p:spPr>
          <a:xfrm>
            <a:off x="1522410" y="2057400"/>
            <a:ext cx="8991602" cy="4114800"/>
          </a:xfrm>
        </p:spPr>
        <p:txBody>
          <a:bodyPr>
            <a:noAutofit/>
          </a:bodyPr>
          <a:lstStyle/>
          <a:p>
            <a:pPr marL="223520" indent="-223520"/>
            <a:r>
              <a:rPr lang="en-US" dirty="0"/>
              <a:t>Key </a:t>
            </a:r>
            <a:r>
              <a:rPr lang="en-US" i="1" dirty="0"/>
              <a:t>characteristic</a:t>
            </a:r>
            <a:r>
              <a:rPr lang="en-US" dirty="0"/>
              <a:t> of Storm is</a:t>
            </a:r>
          </a:p>
          <a:p>
            <a:pPr marL="463232" lvl="1" indent="-223520"/>
            <a:r>
              <a:rPr lang="en-US" dirty="0"/>
              <a:t>Ability to provide guarantee about the data that it processes</a:t>
            </a:r>
          </a:p>
          <a:p>
            <a:pPr marL="223520" indent="-223520"/>
            <a:r>
              <a:rPr lang="en-US" dirty="0"/>
              <a:t>Two </a:t>
            </a:r>
            <a:r>
              <a:rPr lang="en-US" i="1" dirty="0"/>
              <a:t>types of semantic guarantees </a:t>
            </a:r>
            <a:r>
              <a:rPr lang="en-US" dirty="0"/>
              <a:t>provided</a:t>
            </a:r>
          </a:p>
          <a:p>
            <a:pPr marL="463232" lvl="1" indent="-223520"/>
            <a:r>
              <a:rPr lang="en-US" i="1" dirty="0"/>
              <a:t>“At least once” </a:t>
            </a:r>
            <a:r>
              <a:rPr lang="en-US" dirty="0"/>
              <a:t>semantics</a:t>
            </a:r>
            <a:r>
              <a:rPr lang="en-US" i="1" dirty="0"/>
              <a:t> </a:t>
            </a:r>
            <a:r>
              <a:rPr lang="en-US" dirty="0"/>
              <a:t>guarantees that each tuple  that is input to the topology will be processed at least once</a:t>
            </a:r>
          </a:p>
          <a:p>
            <a:pPr marL="463232" lvl="1" indent="-223520"/>
            <a:r>
              <a:rPr lang="en-US" i="1" dirty="0"/>
              <a:t>“At  most once” </a:t>
            </a:r>
            <a:r>
              <a:rPr lang="en-US" dirty="0"/>
              <a:t>semantics</a:t>
            </a:r>
            <a:r>
              <a:rPr lang="en-US" i="1" dirty="0"/>
              <a:t> guarantees that</a:t>
            </a:r>
            <a:r>
              <a:rPr lang="en-US" dirty="0"/>
              <a:t> each tuple is either processed once or dropped in the  case of failure</a:t>
            </a:r>
          </a:p>
        </p:txBody>
      </p:sp>
    </p:spTree>
    <p:extLst>
      <p:ext uri="{BB962C8B-B14F-4D97-AF65-F5344CB8AC3E}">
        <p14:creationId xmlns:p14="http://schemas.microsoft.com/office/powerpoint/2010/main" val="154651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Guaranteeing message processing</a:t>
            </a:r>
          </a:p>
        </p:txBody>
      </p:sp>
      <p:sp>
        <p:nvSpPr>
          <p:cNvPr id="4" name="Content Placeholder 3"/>
          <p:cNvSpPr>
            <a:spLocks noGrp="1"/>
          </p:cNvSpPr>
          <p:nvPr>
            <p:ph sz="half" idx="2"/>
          </p:nvPr>
        </p:nvSpPr>
        <p:spPr>
          <a:xfrm>
            <a:off x="1522410" y="2057400"/>
            <a:ext cx="5943601" cy="4343400"/>
          </a:xfrm>
        </p:spPr>
        <p:txBody>
          <a:bodyPr>
            <a:noAutofit/>
          </a:bodyPr>
          <a:lstStyle/>
          <a:p>
            <a:r>
              <a:rPr lang="en-US" sz="1800" dirty="0"/>
              <a:t>Storm guarantees that each message coming off a spout will be </a:t>
            </a:r>
            <a:r>
              <a:rPr lang="en-US" sz="1800" i="1" dirty="0"/>
              <a:t>fully processed</a:t>
            </a:r>
          </a:p>
          <a:p>
            <a:pPr lvl="1"/>
            <a:r>
              <a:rPr lang="en-US" sz="1400" dirty="0"/>
              <a:t>A tuple coming off a spout can trigger thousands of tuples to be created based on it. </a:t>
            </a:r>
          </a:p>
          <a:p>
            <a:r>
              <a:rPr lang="en-US" sz="1800" dirty="0"/>
              <a:t>Example: Spout A emits a tuple T(A), which is processed by bolt B, and bolt C which emits the tuples T(AB) and T(AC), respectively. So, when all the tuples produced due to tuple T(A)—namely the tuple tree T(A), T(AB), and T(AC)—are processed, we say that the tuple has been processed completely.</a:t>
            </a:r>
          </a:p>
          <a:p>
            <a:r>
              <a:rPr lang="en-US" sz="1800" dirty="0"/>
              <a:t>When some of the tuples in a tuple tree fail to process, either due to a runtime error or a timeout, which is configurable for each topology, then Storm considers this to be a failed tuple.</a:t>
            </a:r>
          </a:p>
        </p:txBody>
      </p:sp>
      <p:pic>
        <p:nvPicPr>
          <p:cNvPr id="7" name="Picture 8" descr="A picture containing text, map&#10;&#10;Description generated with very high confidence">
            <a:extLst>
              <a:ext uri="{FF2B5EF4-FFF2-40B4-BE49-F238E27FC236}">
                <a16:creationId xmlns:a16="http://schemas.microsoft.com/office/drawing/2014/main" id="{BC14B303-EA97-4D2C-9325-135CBF57EA1C}"/>
              </a:ext>
            </a:extLst>
          </p:cNvPr>
          <p:cNvPicPr>
            <a:picLocks noGrp="1" noChangeAspect="1"/>
          </p:cNvPicPr>
          <p:nvPr>
            <p:ph sz="quarter" idx="4"/>
          </p:nvPr>
        </p:nvPicPr>
        <p:blipFill>
          <a:blip r:embed="rId2"/>
          <a:stretch>
            <a:fillRect/>
          </a:stretch>
        </p:blipFill>
        <p:spPr>
          <a:xfrm>
            <a:off x="8075612" y="2286000"/>
            <a:ext cx="2971800" cy="3429000"/>
          </a:xfrm>
          <a:prstGeom prst="rect">
            <a:avLst/>
          </a:prstGeom>
        </p:spPr>
      </p:pic>
    </p:spTree>
    <p:extLst>
      <p:ext uri="{BB962C8B-B14F-4D97-AF65-F5344CB8AC3E}">
        <p14:creationId xmlns:p14="http://schemas.microsoft.com/office/powerpoint/2010/main" val="98612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Guaranteed Processing</a:t>
            </a:r>
          </a:p>
        </p:txBody>
      </p:sp>
      <p:pic>
        <p:nvPicPr>
          <p:cNvPr id="6" name="Picture 6" descr="A screenshot of a cell phone&#10;&#10;Description generated with very high confidence">
            <a:extLst>
              <a:ext uri="{FF2B5EF4-FFF2-40B4-BE49-F238E27FC236}">
                <a16:creationId xmlns:a16="http://schemas.microsoft.com/office/drawing/2014/main" id="{BE109B64-8CF3-4A48-ADE6-5A16483430E1}"/>
              </a:ext>
            </a:extLst>
          </p:cNvPr>
          <p:cNvPicPr>
            <a:picLocks noGrp="1" noChangeAspect="1"/>
          </p:cNvPicPr>
          <p:nvPr>
            <p:ph idx="1"/>
          </p:nvPr>
        </p:nvPicPr>
        <p:blipFill>
          <a:blip r:embed="rId2"/>
          <a:stretch>
            <a:fillRect/>
          </a:stretch>
        </p:blipFill>
        <p:spPr>
          <a:xfrm>
            <a:off x="2817812" y="2252662"/>
            <a:ext cx="6310313" cy="3419475"/>
          </a:xfrm>
          <a:prstGeom prst="rect">
            <a:avLst/>
          </a:prstGeom>
        </p:spPr>
      </p:pic>
    </p:spTree>
    <p:extLst>
      <p:ext uri="{BB962C8B-B14F-4D97-AF65-F5344CB8AC3E}">
        <p14:creationId xmlns:p14="http://schemas.microsoft.com/office/powerpoint/2010/main" val="39044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Storm in use @ twitter</a:t>
            </a:r>
          </a:p>
        </p:txBody>
      </p:sp>
      <p:sp>
        <p:nvSpPr>
          <p:cNvPr id="4" name="Content Placeholder 3"/>
          <p:cNvSpPr>
            <a:spLocks noGrp="1"/>
          </p:cNvSpPr>
          <p:nvPr>
            <p:ph sz="half" idx="2"/>
          </p:nvPr>
        </p:nvSpPr>
        <p:spPr>
          <a:xfrm>
            <a:off x="1522410" y="1905000"/>
            <a:ext cx="5486402" cy="4267200"/>
          </a:xfrm>
        </p:spPr>
        <p:txBody>
          <a:bodyPr>
            <a:normAutofit fontScale="85000" lnSpcReduction="10000"/>
          </a:bodyPr>
          <a:lstStyle/>
          <a:p>
            <a:r>
              <a:rPr lang="en-US" dirty="0"/>
              <a:t>Storm runs on hundreds of servers at Twitter</a:t>
            </a:r>
          </a:p>
          <a:p>
            <a:r>
              <a:rPr lang="en-US" dirty="0"/>
              <a:t>Several hundreds of topologies run on these clusters some of which run on more than a few hundred nodes </a:t>
            </a:r>
          </a:p>
          <a:p>
            <a:r>
              <a:rPr lang="en-US" dirty="0"/>
              <a:t>Many terabytes of data flows through the Storm clusters every day, generating several billions of output tuples </a:t>
            </a:r>
          </a:p>
          <a:p>
            <a:r>
              <a:rPr lang="en-US" dirty="0"/>
              <a:t>Storm is resilient to failures, and continues to work even when Nimbus is down</a:t>
            </a:r>
          </a:p>
          <a:p>
            <a:r>
              <a:rPr lang="en-US" dirty="0"/>
              <a:t>Latency for processing a tuple is close to 1ms</a:t>
            </a:r>
          </a:p>
          <a:p>
            <a:r>
              <a:rPr lang="en-US" dirty="0"/>
              <a:t>Cluster availability is 99.9% over the last 6 months </a:t>
            </a:r>
          </a:p>
          <a:p>
            <a:endParaRPr lang="en-US" dirty="0"/>
          </a:p>
        </p:txBody>
      </p:sp>
      <p:pic>
        <p:nvPicPr>
          <p:cNvPr id="7" name="Picture 6">
            <a:extLst>
              <a:ext uri="{FF2B5EF4-FFF2-40B4-BE49-F238E27FC236}">
                <a16:creationId xmlns:a16="http://schemas.microsoft.com/office/drawing/2014/main" id="{029DD28C-EBA6-47AF-A6DB-04EED61BE3AF}"/>
              </a:ext>
            </a:extLst>
          </p:cNvPr>
          <p:cNvPicPr>
            <a:picLocks noChangeAspect="1"/>
          </p:cNvPicPr>
          <p:nvPr/>
        </p:nvPicPr>
        <p:blipFill>
          <a:blip r:embed="rId2"/>
          <a:stretch>
            <a:fillRect/>
          </a:stretch>
        </p:blipFill>
        <p:spPr>
          <a:xfrm>
            <a:off x="7618412" y="1981200"/>
            <a:ext cx="3797300" cy="4038600"/>
          </a:xfrm>
          <a:prstGeom prst="rect">
            <a:avLst/>
          </a:prstGeom>
        </p:spPr>
      </p:pic>
    </p:spTree>
    <p:extLst>
      <p:ext uri="{BB962C8B-B14F-4D97-AF65-F5344CB8AC3E}">
        <p14:creationId xmlns:p14="http://schemas.microsoft.com/office/powerpoint/2010/main" val="12615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Twitter in real-time</a:t>
            </a:r>
          </a:p>
        </p:txBody>
      </p:sp>
      <p:sp>
        <p:nvSpPr>
          <p:cNvPr id="3" name="Content Placeholder 2"/>
          <p:cNvSpPr>
            <a:spLocks noGrp="1"/>
          </p:cNvSpPr>
          <p:nvPr>
            <p:ph idx="1"/>
          </p:nvPr>
        </p:nvSpPr>
        <p:spPr>
          <a:xfrm>
            <a:off x="1903412" y="5486400"/>
            <a:ext cx="9134391" cy="762000"/>
          </a:xfrm>
        </p:spPr>
        <p:txBody>
          <a:bodyPr/>
          <a:lstStyle/>
          <a:p>
            <a:pPr marL="0" indent="0" algn="ctr">
              <a:buNone/>
            </a:pPr>
            <a:r>
              <a:rPr lang="en-US" dirty="0"/>
              <a:t>Analyzing billions of events in real time is a challenge</a:t>
            </a:r>
          </a:p>
        </p:txBody>
      </p:sp>
      <p:pic>
        <p:nvPicPr>
          <p:cNvPr id="5" name="Picture 4">
            <a:extLst>
              <a:ext uri="{FF2B5EF4-FFF2-40B4-BE49-F238E27FC236}">
                <a16:creationId xmlns:a16="http://schemas.microsoft.com/office/drawing/2014/main" id="{A5D22E15-770B-4E28-97FD-64DBC92D849F}"/>
              </a:ext>
            </a:extLst>
          </p:cNvPr>
          <p:cNvPicPr>
            <a:picLocks noChangeAspect="1"/>
          </p:cNvPicPr>
          <p:nvPr/>
        </p:nvPicPr>
        <p:blipFill>
          <a:blip r:embed="rId2"/>
          <a:stretch>
            <a:fillRect/>
          </a:stretch>
        </p:blipFill>
        <p:spPr>
          <a:xfrm>
            <a:off x="1979612" y="2057400"/>
            <a:ext cx="8686800" cy="3124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Tasks and datasets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VUA Metaphor Corpus</a:t>
            </a:r>
          </a:p>
          <a:p>
            <a:r>
              <a:rPr lang="en-US" dirty="0"/>
              <a:t>LCC Metaphor Corpus</a:t>
            </a:r>
          </a:p>
          <a:p>
            <a:r>
              <a:rPr lang="en-US" dirty="0" err="1"/>
              <a:t>EmoBank</a:t>
            </a:r>
            <a:r>
              <a:rPr lang="en-US" dirty="0"/>
              <a:t> </a:t>
            </a:r>
            <a:r>
              <a:rPr lang="en-US" dirty="0" err="1"/>
              <a:t>Corrpus</a:t>
            </a:r>
            <a:endParaRPr lang="en-US" dirty="0"/>
          </a:p>
        </p:txBody>
      </p:sp>
    </p:spTree>
    <p:extLst>
      <p:ext uri="{BB962C8B-B14F-4D97-AF65-F5344CB8AC3E}">
        <p14:creationId xmlns:p14="http://schemas.microsoft.com/office/powerpoint/2010/main" val="28170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Collecting topology metrics</a:t>
            </a:r>
          </a:p>
        </p:txBody>
      </p:sp>
      <p:grpSp>
        <p:nvGrpSpPr>
          <p:cNvPr id="24" name="Group 23">
            <a:extLst>
              <a:ext uri="{FF2B5EF4-FFF2-40B4-BE49-F238E27FC236}">
                <a16:creationId xmlns:a16="http://schemas.microsoft.com/office/drawing/2014/main" id="{06D342F4-0596-4D7B-A546-F0488EA24840}"/>
              </a:ext>
            </a:extLst>
          </p:cNvPr>
          <p:cNvGrpSpPr/>
          <p:nvPr/>
        </p:nvGrpSpPr>
        <p:grpSpPr>
          <a:xfrm>
            <a:off x="1707477" y="2362200"/>
            <a:ext cx="8041383" cy="3820346"/>
            <a:chOff x="1707468" y="1132654"/>
            <a:chExt cx="8012722" cy="5080092"/>
          </a:xfrm>
        </p:grpSpPr>
        <p:sp>
          <p:nvSpPr>
            <p:cNvPr id="25" name="Oval 24">
              <a:extLst>
                <a:ext uri="{FF2B5EF4-FFF2-40B4-BE49-F238E27FC236}">
                  <a16:creationId xmlns:a16="http://schemas.microsoft.com/office/drawing/2014/main" id="{8285C2FA-0710-4398-8A94-EF67EB4F2893}"/>
                </a:ext>
              </a:extLst>
            </p:cNvPr>
            <p:cNvSpPr/>
            <p:nvPr/>
          </p:nvSpPr>
          <p:spPr>
            <a:xfrm>
              <a:off x="5027612" y="1639094"/>
              <a:ext cx="1295400" cy="1295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0677D79-0EEC-4AFE-A4CB-923F42DD238B}"/>
                </a:ext>
              </a:extLst>
            </p:cNvPr>
            <p:cNvSpPr/>
            <p:nvPr/>
          </p:nvSpPr>
          <p:spPr>
            <a:xfrm>
              <a:off x="1751012" y="4153694"/>
              <a:ext cx="1295400" cy="1295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328AD20A-D057-4964-BA80-D8C05D0218F9}"/>
                </a:ext>
              </a:extLst>
            </p:cNvPr>
            <p:cNvSpPr/>
            <p:nvPr/>
          </p:nvSpPr>
          <p:spPr>
            <a:xfrm>
              <a:off x="5027612" y="4153694"/>
              <a:ext cx="1295400" cy="1295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D2DC2BA1-CBD4-4CCB-A34C-E5B42911B35B}"/>
                </a:ext>
              </a:extLst>
            </p:cNvPr>
            <p:cNvSpPr/>
            <p:nvPr/>
          </p:nvSpPr>
          <p:spPr>
            <a:xfrm>
              <a:off x="8279178" y="4106802"/>
              <a:ext cx="1295400" cy="1295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0B89EAAB-782F-40E7-BDC2-D153AB22FC18}"/>
                </a:ext>
              </a:extLst>
            </p:cNvPr>
            <p:cNvSpPr txBox="1"/>
            <p:nvPr/>
          </p:nvSpPr>
          <p:spPr>
            <a:xfrm>
              <a:off x="4955858" y="1132654"/>
              <a:ext cx="1327667" cy="491118"/>
            </a:xfrm>
            <a:prstGeom prst="rect">
              <a:avLst/>
            </a:prstGeom>
            <a:noFill/>
          </p:spPr>
          <p:txBody>
            <a:bodyPr wrap="none" rtlCol="0">
              <a:spAutoFit/>
            </a:bodyPr>
            <a:lstStyle/>
            <a:p>
              <a:pPr algn="ctr"/>
              <a:r>
                <a:rPr lang="en-US" dirty="0"/>
                <a:t>Metrics Bolt</a:t>
              </a:r>
            </a:p>
          </p:txBody>
        </p:sp>
        <p:sp>
          <p:nvSpPr>
            <p:cNvPr id="30" name="Oval 29">
              <a:extLst>
                <a:ext uri="{FF2B5EF4-FFF2-40B4-BE49-F238E27FC236}">
                  <a16:creationId xmlns:a16="http://schemas.microsoft.com/office/drawing/2014/main" id="{C4704125-8DAA-47BD-B03F-62447C43F936}"/>
                </a:ext>
              </a:extLst>
            </p:cNvPr>
            <p:cNvSpPr/>
            <p:nvPr/>
          </p:nvSpPr>
          <p:spPr>
            <a:xfrm>
              <a:off x="7923212" y="1372394"/>
              <a:ext cx="1295400" cy="1295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SCRIBE</a:t>
              </a:r>
            </a:p>
          </p:txBody>
        </p:sp>
        <p:cxnSp>
          <p:nvCxnSpPr>
            <p:cNvPr id="31" name="Straight Arrow Connector 30">
              <a:extLst>
                <a:ext uri="{FF2B5EF4-FFF2-40B4-BE49-F238E27FC236}">
                  <a16:creationId xmlns:a16="http://schemas.microsoft.com/office/drawing/2014/main" id="{CF7C8C84-B55A-43E0-8F73-FD9F89E7464C}"/>
                </a:ext>
              </a:extLst>
            </p:cNvPr>
            <p:cNvCxnSpPr>
              <a:stCxn id="26" idx="7"/>
              <a:endCxn id="25" idx="3"/>
            </p:cNvCxnSpPr>
            <p:nvPr/>
          </p:nvCxnSpPr>
          <p:spPr>
            <a:xfrm flipV="1">
              <a:off x="2856705" y="2744787"/>
              <a:ext cx="2360614" cy="159861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BCFFBC69-A629-45C5-956D-4335BC28C7BC}"/>
                </a:ext>
              </a:extLst>
            </p:cNvPr>
            <p:cNvCxnSpPr>
              <a:stCxn id="27" idx="0"/>
              <a:endCxn id="25" idx="4"/>
            </p:cNvCxnSpPr>
            <p:nvPr/>
          </p:nvCxnSpPr>
          <p:spPr>
            <a:xfrm flipV="1">
              <a:off x="5675312" y="2934494"/>
              <a:ext cx="0" cy="12192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BEFEB74C-48C3-49A3-B498-22B3CA8B5EBE}"/>
                </a:ext>
              </a:extLst>
            </p:cNvPr>
            <p:cNvCxnSpPr>
              <a:stCxn id="26" idx="6"/>
              <a:endCxn id="27" idx="2"/>
            </p:cNvCxnSpPr>
            <p:nvPr/>
          </p:nvCxnSpPr>
          <p:spPr>
            <a:xfrm>
              <a:off x="3046412" y="4801394"/>
              <a:ext cx="1981200"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9BC8D9C-D596-4B0A-861A-FBD47C57D20D}"/>
                </a:ext>
              </a:extLst>
            </p:cNvPr>
            <p:cNvCxnSpPr>
              <a:stCxn id="27" idx="6"/>
              <a:endCxn id="28" idx="2"/>
            </p:cNvCxnSpPr>
            <p:nvPr/>
          </p:nvCxnSpPr>
          <p:spPr>
            <a:xfrm flipV="1">
              <a:off x="6323012" y="4754502"/>
              <a:ext cx="1956166" cy="46892"/>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3AAA20A5-9E12-4EB0-ADBD-18CB0560B2B4}"/>
                </a:ext>
              </a:extLst>
            </p:cNvPr>
            <p:cNvCxnSpPr>
              <a:stCxn id="28" idx="1"/>
              <a:endCxn id="25" idx="5"/>
            </p:cNvCxnSpPr>
            <p:nvPr/>
          </p:nvCxnSpPr>
          <p:spPr>
            <a:xfrm flipH="1" flipV="1">
              <a:off x="6133305" y="2744787"/>
              <a:ext cx="2335580" cy="1551722"/>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36" name="Arc 35">
              <a:extLst>
                <a:ext uri="{FF2B5EF4-FFF2-40B4-BE49-F238E27FC236}">
                  <a16:creationId xmlns:a16="http://schemas.microsoft.com/office/drawing/2014/main" id="{992E9CB9-E651-4D0A-9E07-3062D342133A}"/>
                </a:ext>
              </a:extLst>
            </p:cNvPr>
            <p:cNvSpPr/>
            <p:nvPr/>
          </p:nvSpPr>
          <p:spPr>
            <a:xfrm rot="10800000" flipV="1">
              <a:off x="6251201" y="1342626"/>
              <a:ext cx="2891211" cy="1202297"/>
            </a:xfrm>
            <a:prstGeom prst="arc">
              <a:avLst>
                <a:gd name="adj1" fmla="val 13108551"/>
                <a:gd name="adj2" fmla="val 248452"/>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6507003E-408E-4919-A2E2-83CED7DF1909}"/>
                </a:ext>
              </a:extLst>
            </p:cNvPr>
            <p:cNvSpPr txBox="1"/>
            <p:nvPr/>
          </p:nvSpPr>
          <p:spPr>
            <a:xfrm>
              <a:off x="1707468" y="5721628"/>
              <a:ext cx="1382486" cy="491118"/>
            </a:xfrm>
            <a:prstGeom prst="rect">
              <a:avLst/>
            </a:prstGeom>
            <a:noFill/>
          </p:spPr>
          <p:txBody>
            <a:bodyPr wrap="none" rtlCol="0">
              <a:spAutoFit/>
            </a:bodyPr>
            <a:lstStyle/>
            <a:p>
              <a:pPr algn="ctr"/>
              <a:r>
                <a:rPr lang="en-US" dirty="0"/>
                <a:t>Tweet Spout</a:t>
              </a:r>
            </a:p>
          </p:txBody>
        </p:sp>
        <p:sp>
          <p:nvSpPr>
            <p:cNvPr id="38" name="TextBox 37">
              <a:extLst>
                <a:ext uri="{FF2B5EF4-FFF2-40B4-BE49-F238E27FC236}">
                  <a16:creationId xmlns:a16="http://schemas.microsoft.com/office/drawing/2014/main" id="{71F10A93-6BD1-4BA7-AEC7-608A5F1392AB}"/>
                </a:ext>
              </a:extLst>
            </p:cNvPr>
            <p:cNvSpPr txBox="1"/>
            <p:nvPr/>
          </p:nvSpPr>
          <p:spPr>
            <a:xfrm>
              <a:off x="4791051" y="5706180"/>
              <a:ext cx="1768519" cy="491118"/>
            </a:xfrm>
            <a:prstGeom prst="rect">
              <a:avLst/>
            </a:prstGeom>
            <a:noFill/>
          </p:spPr>
          <p:txBody>
            <a:bodyPr wrap="none" rtlCol="0">
              <a:spAutoFit/>
            </a:bodyPr>
            <a:lstStyle/>
            <a:p>
              <a:pPr algn="ctr"/>
              <a:r>
                <a:rPr lang="en-US" dirty="0"/>
                <a:t>Parse Tweet Bolt</a:t>
              </a:r>
            </a:p>
          </p:txBody>
        </p:sp>
        <p:sp>
          <p:nvSpPr>
            <p:cNvPr id="39" name="TextBox 38">
              <a:extLst>
                <a:ext uri="{FF2B5EF4-FFF2-40B4-BE49-F238E27FC236}">
                  <a16:creationId xmlns:a16="http://schemas.microsoft.com/office/drawing/2014/main" id="{2D24327B-385C-424E-8F4B-C2BA5DCD1D9E}"/>
                </a:ext>
              </a:extLst>
            </p:cNvPr>
            <p:cNvSpPr txBox="1"/>
            <p:nvPr/>
          </p:nvSpPr>
          <p:spPr>
            <a:xfrm>
              <a:off x="7964322" y="5606562"/>
              <a:ext cx="1755868" cy="491118"/>
            </a:xfrm>
            <a:prstGeom prst="rect">
              <a:avLst/>
            </a:prstGeom>
            <a:noFill/>
          </p:spPr>
          <p:txBody>
            <a:bodyPr wrap="none" rtlCol="0">
              <a:spAutoFit/>
            </a:bodyPr>
            <a:lstStyle/>
            <a:p>
              <a:pPr algn="ctr"/>
              <a:r>
                <a:rPr lang="en-US" dirty="0"/>
                <a:t>Word Count Bolt</a:t>
              </a:r>
            </a:p>
          </p:txBody>
        </p:sp>
        <p:pic>
          <p:nvPicPr>
            <p:cNvPr id="40" name="Graphic 39" descr="Lightning">
              <a:extLst>
                <a:ext uri="{FF2B5EF4-FFF2-40B4-BE49-F238E27FC236}">
                  <a16:creationId xmlns:a16="http://schemas.microsoft.com/office/drawing/2014/main" id="{24AD86BC-A8A2-4B4A-9D59-1B476A2C37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8905" y="4439047"/>
              <a:ext cx="914400" cy="914400"/>
            </a:xfrm>
            <a:prstGeom prst="rect">
              <a:avLst/>
            </a:prstGeom>
          </p:spPr>
        </p:pic>
        <p:pic>
          <p:nvPicPr>
            <p:cNvPr id="41" name="Graphic 40" descr="Lightning">
              <a:extLst>
                <a:ext uri="{FF2B5EF4-FFF2-40B4-BE49-F238E27FC236}">
                  <a16:creationId xmlns:a16="http://schemas.microsoft.com/office/drawing/2014/main" id="{9AFD5054-44D5-4E96-8B46-F6ED4B5650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8905" y="1935584"/>
              <a:ext cx="914400" cy="914400"/>
            </a:xfrm>
            <a:prstGeom prst="rect">
              <a:avLst/>
            </a:prstGeom>
          </p:spPr>
        </p:pic>
        <p:pic>
          <p:nvPicPr>
            <p:cNvPr id="42" name="Graphic 41" descr="Lightning">
              <a:extLst>
                <a:ext uri="{FF2B5EF4-FFF2-40B4-BE49-F238E27FC236}">
                  <a16:creationId xmlns:a16="http://schemas.microsoft.com/office/drawing/2014/main" id="{8ECAECCE-5C4F-46CB-9901-84914CF16C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69678" y="4392155"/>
              <a:ext cx="914400" cy="914400"/>
            </a:xfrm>
            <a:prstGeom prst="rect">
              <a:avLst/>
            </a:prstGeom>
          </p:spPr>
        </p:pic>
        <p:pic>
          <p:nvPicPr>
            <p:cNvPr id="43" name="Picture 42">
              <a:extLst>
                <a:ext uri="{FF2B5EF4-FFF2-40B4-BE49-F238E27FC236}">
                  <a16:creationId xmlns:a16="http://schemas.microsoft.com/office/drawing/2014/main" id="{81CA1C42-BEFD-4DC5-931B-908D190819F9}"/>
                </a:ext>
              </a:extLst>
            </p:cNvPr>
            <p:cNvPicPr>
              <a:picLocks noChangeAspect="1"/>
            </p:cNvPicPr>
            <p:nvPr/>
          </p:nvPicPr>
          <p:blipFill>
            <a:blip r:embed="rId4"/>
            <a:stretch>
              <a:fillRect/>
            </a:stretch>
          </p:blipFill>
          <p:spPr>
            <a:xfrm>
              <a:off x="2036364" y="4428952"/>
              <a:ext cx="724693" cy="912853"/>
            </a:xfrm>
            <a:prstGeom prst="rect">
              <a:avLst/>
            </a:prstGeom>
            <a:noFill/>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Sample topology dashboard</a:t>
            </a:r>
          </a:p>
        </p:txBody>
      </p:sp>
      <p:pic>
        <p:nvPicPr>
          <p:cNvPr id="4" name="Content Placeholder 3">
            <a:extLst>
              <a:ext uri="{FF2B5EF4-FFF2-40B4-BE49-F238E27FC236}">
                <a16:creationId xmlns:a16="http://schemas.microsoft.com/office/drawing/2014/main" id="{4E7F4A8A-53F5-4F85-97C1-E09D3B4AC916}"/>
              </a:ext>
            </a:extLst>
          </p:cNvPr>
          <p:cNvPicPr>
            <a:picLocks noGrp="1" noChangeAspect="1"/>
          </p:cNvPicPr>
          <p:nvPr>
            <p:ph idx="1"/>
          </p:nvPr>
        </p:nvPicPr>
        <p:blipFill>
          <a:blip r:embed="rId2"/>
          <a:stretch>
            <a:fillRect/>
          </a:stretch>
        </p:blipFill>
        <p:spPr>
          <a:xfrm>
            <a:off x="1598612" y="1905000"/>
            <a:ext cx="8991600" cy="426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Operational experiences</a:t>
            </a:r>
          </a:p>
        </p:txBody>
      </p:sp>
      <p:sp>
        <p:nvSpPr>
          <p:cNvPr id="4" name="Content Placeholder 3"/>
          <p:cNvSpPr>
            <a:spLocks noGrp="1"/>
          </p:cNvSpPr>
          <p:nvPr>
            <p:ph sz="half" idx="2"/>
          </p:nvPr>
        </p:nvSpPr>
        <p:spPr>
          <a:xfrm>
            <a:off x="1522410" y="1905001"/>
            <a:ext cx="9144002" cy="761999"/>
          </a:xfrm>
        </p:spPr>
        <p:txBody>
          <a:bodyPr/>
          <a:lstStyle/>
          <a:p>
            <a:pPr marL="0" indent="0" algn="ctr">
              <a:buNone/>
            </a:pPr>
            <a:r>
              <a:rPr lang="en-US" dirty="0"/>
              <a:t>Overload Zookeeper – </a:t>
            </a:r>
            <a:r>
              <a:rPr lang="en-US" i="1" dirty="0"/>
              <a:t>shared configuration</a:t>
            </a:r>
          </a:p>
          <a:p>
            <a:pPr marL="0" indent="0">
              <a:buNone/>
            </a:pPr>
            <a:endParaRPr lang="en-US" dirty="0"/>
          </a:p>
        </p:txBody>
      </p:sp>
      <p:sp>
        <p:nvSpPr>
          <p:cNvPr id="6" name="Content Placeholder 5"/>
          <p:cNvSpPr>
            <a:spLocks noGrp="1"/>
          </p:cNvSpPr>
          <p:nvPr>
            <p:ph sz="quarter" idx="4"/>
          </p:nvPr>
        </p:nvSpPr>
        <p:spPr>
          <a:xfrm>
            <a:off x="3732212" y="5181600"/>
            <a:ext cx="5029200" cy="1295400"/>
          </a:xfrm>
        </p:spPr>
        <p:txBody>
          <a:bodyPr/>
          <a:lstStyle/>
          <a:p>
            <a:r>
              <a:rPr lang="en-US" dirty="0"/>
              <a:t>Quickly exceeded number of clients</a:t>
            </a:r>
          </a:p>
          <a:p>
            <a:r>
              <a:rPr lang="en-US" dirty="0"/>
              <a:t>Impacted uptime of other systems</a:t>
            </a:r>
          </a:p>
        </p:txBody>
      </p:sp>
      <p:grpSp>
        <p:nvGrpSpPr>
          <p:cNvPr id="22" name="Group 21">
            <a:extLst>
              <a:ext uri="{FF2B5EF4-FFF2-40B4-BE49-F238E27FC236}">
                <a16:creationId xmlns:a16="http://schemas.microsoft.com/office/drawing/2014/main" id="{F5F676AB-0852-4FBB-A81B-EF0C5CD2E5BF}"/>
              </a:ext>
            </a:extLst>
          </p:cNvPr>
          <p:cNvGrpSpPr/>
          <p:nvPr/>
        </p:nvGrpSpPr>
        <p:grpSpPr>
          <a:xfrm>
            <a:off x="1522413" y="2514600"/>
            <a:ext cx="9067799" cy="2362200"/>
            <a:chOff x="1131277" y="1378151"/>
            <a:chExt cx="9458935" cy="3920814"/>
          </a:xfrm>
        </p:grpSpPr>
        <p:sp>
          <p:nvSpPr>
            <p:cNvPr id="23" name="Oval 22">
              <a:extLst>
                <a:ext uri="{FF2B5EF4-FFF2-40B4-BE49-F238E27FC236}">
                  <a16:creationId xmlns:a16="http://schemas.microsoft.com/office/drawing/2014/main" id="{14D4F7CE-BA0A-4C02-A1DA-9A2DBABAC5EF}"/>
                </a:ext>
              </a:extLst>
            </p:cNvPr>
            <p:cNvSpPr/>
            <p:nvPr/>
          </p:nvSpPr>
          <p:spPr>
            <a:xfrm>
              <a:off x="1131277" y="1861456"/>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4" name="Oval 23">
              <a:extLst>
                <a:ext uri="{FF2B5EF4-FFF2-40B4-BE49-F238E27FC236}">
                  <a16:creationId xmlns:a16="http://schemas.microsoft.com/office/drawing/2014/main" id="{63037C18-988C-4147-908D-103830DB6EF6}"/>
                </a:ext>
              </a:extLst>
            </p:cNvPr>
            <p:cNvSpPr/>
            <p:nvPr/>
          </p:nvSpPr>
          <p:spPr>
            <a:xfrm>
              <a:off x="1147274" y="3117149"/>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5" name="Oval 24">
              <a:extLst>
                <a:ext uri="{FF2B5EF4-FFF2-40B4-BE49-F238E27FC236}">
                  <a16:creationId xmlns:a16="http://schemas.microsoft.com/office/drawing/2014/main" id="{F9FB547C-5C08-43C0-A694-F3DD8F6D34AC}"/>
                </a:ext>
              </a:extLst>
            </p:cNvPr>
            <p:cNvSpPr/>
            <p:nvPr/>
          </p:nvSpPr>
          <p:spPr>
            <a:xfrm>
              <a:off x="1164858" y="4384565"/>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6" name="Oval 25">
              <a:extLst>
                <a:ext uri="{FF2B5EF4-FFF2-40B4-BE49-F238E27FC236}">
                  <a16:creationId xmlns:a16="http://schemas.microsoft.com/office/drawing/2014/main" id="{47206464-AD0C-41D0-AF88-A56056C97420}"/>
                </a:ext>
              </a:extLst>
            </p:cNvPr>
            <p:cNvSpPr/>
            <p:nvPr/>
          </p:nvSpPr>
          <p:spPr>
            <a:xfrm>
              <a:off x="5322277" y="2775856"/>
              <a:ext cx="1295400" cy="12381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27" name="Oval 26">
              <a:extLst>
                <a:ext uri="{FF2B5EF4-FFF2-40B4-BE49-F238E27FC236}">
                  <a16:creationId xmlns:a16="http://schemas.microsoft.com/office/drawing/2014/main" id="{1664D5B0-CD38-42D1-AEE1-32CD571BF79D}"/>
                </a:ext>
              </a:extLst>
            </p:cNvPr>
            <p:cNvSpPr/>
            <p:nvPr/>
          </p:nvSpPr>
          <p:spPr>
            <a:xfrm>
              <a:off x="9589477" y="1613948"/>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S1</a:t>
              </a:r>
            </a:p>
          </p:txBody>
        </p:sp>
        <p:sp>
          <p:nvSpPr>
            <p:cNvPr id="28" name="Oval 27">
              <a:extLst>
                <a:ext uri="{FF2B5EF4-FFF2-40B4-BE49-F238E27FC236}">
                  <a16:creationId xmlns:a16="http://schemas.microsoft.com/office/drawing/2014/main" id="{94DF62D7-3857-41CF-9F2F-E819511E0321}"/>
                </a:ext>
              </a:extLst>
            </p:cNvPr>
            <p:cNvSpPr/>
            <p:nvPr/>
          </p:nvSpPr>
          <p:spPr>
            <a:xfrm>
              <a:off x="9589477" y="2937710"/>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S2</a:t>
              </a:r>
            </a:p>
          </p:txBody>
        </p:sp>
        <p:sp>
          <p:nvSpPr>
            <p:cNvPr id="29" name="Oval 28">
              <a:extLst>
                <a:ext uri="{FF2B5EF4-FFF2-40B4-BE49-F238E27FC236}">
                  <a16:creationId xmlns:a16="http://schemas.microsoft.com/office/drawing/2014/main" id="{18152615-FD0D-4231-9E75-42BED99CE322}"/>
                </a:ext>
              </a:extLst>
            </p:cNvPr>
            <p:cNvSpPr/>
            <p:nvPr/>
          </p:nvSpPr>
          <p:spPr>
            <a:xfrm>
              <a:off x="9599612" y="4261472"/>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S3</a:t>
              </a:r>
            </a:p>
          </p:txBody>
        </p:sp>
        <p:cxnSp>
          <p:nvCxnSpPr>
            <p:cNvPr id="30" name="Straight Connector 29">
              <a:extLst>
                <a:ext uri="{FF2B5EF4-FFF2-40B4-BE49-F238E27FC236}">
                  <a16:creationId xmlns:a16="http://schemas.microsoft.com/office/drawing/2014/main" id="{636526E0-8C14-4D1F-8CC2-8FFC6039BB48}"/>
                </a:ext>
              </a:extLst>
            </p:cNvPr>
            <p:cNvCxnSpPr>
              <a:cxnSpLocks/>
              <a:stCxn id="23" idx="6"/>
            </p:cNvCxnSpPr>
            <p:nvPr/>
          </p:nvCxnSpPr>
          <p:spPr>
            <a:xfrm>
              <a:off x="2121877" y="2318656"/>
              <a:ext cx="3276600" cy="84765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1D13DAC7-27D2-4001-BC27-46E032766B32}"/>
                </a:ext>
              </a:extLst>
            </p:cNvPr>
            <p:cNvCxnSpPr>
              <a:cxnSpLocks/>
            </p:cNvCxnSpPr>
            <p:nvPr/>
          </p:nvCxnSpPr>
          <p:spPr>
            <a:xfrm>
              <a:off x="2114428" y="3518948"/>
              <a:ext cx="3260603"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411C6734-5C33-4A33-B78B-42B81ED0947E}"/>
                </a:ext>
              </a:extLst>
            </p:cNvPr>
            <p:cNvCxnSpPr>
              <a:stCxn id="25" idx="6"/>
              <a:endCxn id="26" idx="3"/>
            </p:cNvCxnSpPr>
            <p:nvPr/>
          </p:nvCxnSpPr>
          <p:spPr>
            <a:xfrm flipV="1">
              <a:off x="2155458" y="3832647"/>
              <a:ext cx="3356526" cy="100911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8E1C3C47-2C4E-470B-B48E-B2768D86D080}"/>
                </a:ext>
              </a:extLst>
            </p:cNvPr>
            <p:cNvCxnSpPr>
              <a:cxnSpLocks/>
              <a:endCxn id="27" idx="2"/>
            </p:cNvCxnSpPr>
            <p:nvPr/>
          </p:nvCxnSpPr>
          <p:spPr>
            <a:xfrm flipV="1">
              <a:off x="6541477" y="2071148"/>
              <a:ext cx="3048000" cy="109516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E9610D86-8B01-40BC-A4F1-9E10A75FCEB7}"/>
                </a:ext>
              </a:extLst>
            </p:cNvPr>
            <p:cNvCxnSpPr>
              <a:cxnSpLocks/>
              <a:endCxn id="28" idx="2"/>
            </p:cNvCxnSpPr>
            <p:nvPr/>
          </p:nvCxnSpPr>
          <p:spPr>
            <a:xfrm>
              <a:off x="6617677" y="3394910"/>
              <a:ext cx="2971800"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7D2DAACF-BFE0-4371-90AA-752EFD98EEB5}"/>
                </a:ext>
              </a:extLst>
            </p:cNvPr>
            <p:cNvCxnSpPr>
              <a:stCxn id="26" idx="5"/>
              <a:endCxn id="29" idx="2"/>
            </p:cNvCxnSpPr>
            <p:nvPr/>
          </p:nvCxnSpPr>
          <p:spPr>
            <a:xfrm>
              <a:off x="6427970" y="3832647"/>
              <a:ext cx="3171642" cy="88602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77A54AC-7C1E-4FC0-A19C-5E5AD6477BE9}"/>
                </a:ext>
              </a:extLst>
            </p:cNvPr>
            <p:cNvSpPr txBox="1"/>
            <p:nvPr/>
          </p:nvSpPr>
          <p:spPr>
            <a:xfrm>
              <a:off x="1293812" y="1378151"/>
              <a:ext cx="820616" cy="369332"/>
            </a:xfrm>
            <a:prstGeom prst="rect">
              <a:avLst/>
            </a:prstGeom>
            <a:noFill/>
          </p:spPr>
          <p:txBody>
            <a:bodyPr wrap="square" rtlCol="0">
              <a:spAutoFit/>
            </a:bodyPr>
            <a:lstStyle/>
            <a:p>
              <a:r>
                <a:rPr lang="en-US" dirty="0"/>
                <a:t>Storm</a:t>
              </a:r>
            </a:p>
          </p:txBody>
        </p:sp>
      </p:grpSp>
    </p:spTree>
    <p:extLst>
      <p:ext uri="{BB962C8B-B14F-4D97-AF65-F5344CB8AC3E}">
        <p14:creationId xmlns:p14="http://schemas.microsoft.com/office/powerpoint/2010/main" val="178163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Operational experiences</a:t>
            </a:r>
          </a:p>
        </p:txBody>
      </p:sp>
      <p:sp>
        <p:nvSpPr>
          <p:cNvPr id="4" name="Content Placeholder 3"/>
          <p:cNvSpPr>
            <a:spLocks noGrp="1"/>
          </p:cNvSpPr>
          <p:nvPr>
            <p:ph sz="half" idx="2"/>
          </p:nvPr>
        </p:nvSpPr>
        <p:spPr>
          <a:xfrm>
            <a:off x="1522410" y="1905001"/>
            <a:ext cx="9144002" cy="761999"/>
          </a:xfrm>
        </p:spPr>
        <p:txBody>
          <a:bodyPr>
            <a:normAutofit/>
          </a:bodyPr>
          <a:lstStyle/>
          <a:p>
            <a:pPr marL="0" indent="0" algn="ctr">
              <a:buNone/>
            </a:pPr>
            <a:r>
              <a:rPr lang="en-US" dirty="0"/>
              <a:t>Overload Zookeeper – </a:t>
            </a:r>
            <a:r>
              <a:rPr lang="en-US" i="1" dirty="0"/>
              <a:t>detached configuration</a:t>
            </a:r>
          </a:p>
          <a:p>
            <a:pPr marL="0" indent="0">
              <a:buNone/>
            </a:pPr>
            <a:endParaRPr lang="en-US" dirty="0"/>
          </a:p>
        </p:txBody>
      </p:sp>
      <p:sp>
        <p:nvSpPr>
          <p:cNvPr id="6" name="Content Placeholder 5"/>
          <p:cNvSpPr>
            <a:spLocks noGrp="1"/>
          </p:cNvSpPr>
          <p:nvPr>
            <p:ph sz="quarter" idx="4"/>
          </p:nvPr>
        </p:nvSpPr>
        <p:spPr>
          <a:xfrm>
            <a:off x="1446212" y="4876800"/>
            <a:ext cx="9296400" cy="1600200"/>
          </a:xfrm>
        </p:spPr>
        <p:txBody>
          <a:bodyPr>
            <a:normAutofit/>
          </a:bodyPr>
          <a:lstStyle/>
          <a:p>
            <a:r>
              <a:rPr lang="en-US" dirty="0"/>
              <a:t>Increased to 300 workers per cluster</a:t>
            </a:r>
          </a:p>
          <a:p>
            <a:r>
              <a:rPr lang="en-US" dirty="0"/>
              <a:t>&gt; 300 – workers get killed and relaunched</a:t>
            </a:r>
          </a:p>
          <a:p>
            <a:r>
              <a:rPr lang="en-US" dirty="0"/>
              <a:t>Worker heart beats written to </a:t>
            </a:r>
            <a:r>
              <a:rPr lang="en-US" dirty="0" err="1"/>
              <a:t>zk</a:t>
            </a:r>
            <a:r>
              <a:rPr lang="en-US" dirty="0"/>
              <a:t> node every 15 seconds</a:t>
            </a:r>
          </a:p>
        </p:txBody>
      </p:sp>
      <p:grpSp>
        <p:nvGrpSpPr>
          <p:cNvPr id="20" name="Group 19">
            <a:extLst>
              <a:ext uri="{FF2B5EF4-FFF2-40B4-BE49-F238E27FC236}">
                <a16:creationId xmlns:a16="http://schemas.microsoft.com/office/drawing/2014/main" id="{8EDFA58D-7806-4AED-92E4-6A73CCD39B38}"/>
              </a:ext>
            </a:extLst>
          </p:cNvPr>
          <p:cNvGrpSpPr/>
          <p:nvPr/>
        </p:nvGrpSpPr>
        <p:grpSpPr>
          <a:xfrm>
            <a:off x="1283677" y="2438399"/>
            <a:ext cx="9458935" cy="2237217"/>
            <a:chOff x="1283677" y="768551"/>
            <a:chExt cx="9458935" cy="3907066"/>
          </a:xfrm>
        </p:grpSpPr>
        <p:sp>
          <p:nvSpPr>
            <p:cNvPr id="21" name="Oval 20">
              <a:extLst>
                <a:ext uri="{FF2B5EF4-FFF2-40B4-BE49-F238E27FC236}">
                  <a16:creationId xmlns:a16="http://schemas.microsoft.com/office/drawing/2014/main" id="{332BFB90-E810-4433-963B-D1845572685B}"/>
                </a:ext>
              </a:extLst>
            </p:cNvPr>
            <p:cNvSpPr/>
            <p:nvPr/>
          </p:nvSpPr>
          <p:spPr>
            <a:xfrm>
              <a:off x="1283677" y="1238108"/>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37" name="Oval 36">
              <a:extLst>
                <a:ext uri="{FF2B5EF4-FFF2-40B4-BE49-F238E27FC236}">
                  <a16:creationId xmlns:a16="http://schemas.microsoft.com/office/drawing/2014/main" id="{F711714C-354E-4B99-8D9A-524A9C2186CD}"/>
                </a:ext>
              </a:extLst>
            </p:cNvPr>
            <p:cNvSpPr/>
            <p:nvPr/>
          </p:nvSpPr>
          <p:spPr>
            <a:xfrm>
              <a:off x="1299674" y="2493801"/>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38" name="Oval 37">
              <a:extLst>
                <a:ext uri="{FF2B5EF4-FFF2-40B4-BE49-F238E27FC236}">
                  <a16:creationId xmlns:a16="http://schemas.microsoft.com/office/drawing/2014/main" id="{650E05CD-BAA8-4739-9157-5E4BC81DAB88}"/>
                </a:ext>
              </a:extLst>
            </p:cNvPr>
            <p:cNvSpPr/>
            <p:nvPr/>
          </p:nvSpPr>
          <p:spPr>
            <a:xfrm>
              <a:off x="1317258" y="3761217"/>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39" name="Oval 38">
              <a:extLst>
                <a:ext uri="{FF2B5EF4-FFF2-40B4-BE49-F238E27FC236}">
                  <a16:creationId xmlns:a16="http://schemas.microsoft.com/office/drawing/2014/main" id="{09F9D657-5B7C-4E4A-85E2-0DF75C3C03F4}"/>
                </a:ext>
              </a:extLst>
            </p:cNvPr>
            <p:cNvSpPr/>
            <p:nvPr/>
          </p:nvSpPr>
          <p:spPr>
            <a:xfrm>
              <a:off x="5451231" y="1689446"/>
              <a:ext cx="1295400" cy="12381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40" name="Oval 39">
              <a:extLst>
                <a:ext uri="{FF2B5EF4-FFF2-40B4-BE49-F238E27FC236}">
                  <a16:creationId xmlns:a16="http://schemas.microsoft.com/office/drawing/2014/main" id="{A7994BF3-B86F-4115-935B-B2697AC0B749}"/>
                </a:ext>
              </a:extLst>
            </p:cNvPr>
            <p:cNvSpPr/>
            <p:nvPr/>
          </p:nvSpPr>
          <p:spPr>
            <a:xfrm>
              <a:off x="9741877" y="990600"/>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S1</a:t>
              </a:r>
            </a:p>
          </p:txBody>
        </p:sp>
        <p:sp>
          <p:nvSpPr>
            <p:cNvPr id="41" name="Oval 40">
              <a:extLst>
                <a:ext uri="{FF2B5EF4-FFF2-40B4-BE49-F238E27FC236}">
                  <a16:creationId xmlns:a16="http://schemas.microsoft.com/office/drawing/2014/main" id="{613CB935-9DCD-4C50-85EA-A166525C9BC0}"/>
                </a:ext>
              </a:extLst>
            </p:cNvPr>
            <p:cNvSpPr/>
            <p:nvPr/>
          </p:nvSpPr>
          <p:spPr>
            <a:xfrm>
              <a:off x="9741877" y="2314362"/>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S2</a:t>
              </a:r>
            </a:p>
          </p:txBody>
        </p:sp>
        <p:sp>
          <p:nvSpPr>
            <p:cNvPr id="42" name="Oval 41">
              <a:extLst>
                <a:ext uri="{FF2B5EF4-FFF2-40B4-BE49-F238E27FC236}">
                  <a16:creationId xmlns:a16="http://schemas.microsoft.com/office/drawing/2014/main" id="{A1B492EF-E4CB-4977-8538-F2A407EF0003}"/>
                </a:ext>
              </a:extLst>
            </p:cNvPr>
            <p:cNvSpPr/>
            <p:nvPr/>
          </p:nvSpPr>
          <p:spPr>
            <a:xfrm>
              <a:off x="9752012" y="3638124"/>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S3</a:t>
              </a:r>
            </a:p>
          </p:txBody>
        </p:sp>
        <p:cxnSp>
          <p:nvCxnSpPr>
            <p:cNvPr id="43" name="Straight Connector 42">
              <a:extLst>
                <a:ext uri="{FF2B5EF4-FFF2-40B4-BE49-F238E27FC236}">
                  <a16:creationId xmlns:a16="http://schemas.microsoft.com/office/drawing/2014/main" id="{5CA4E238-632E-44D7-BFE5-F19D46EB1A9E}"/>
                </a:ext>
              </a:extLst>
            </p:cNvPr>
            <p:cNvCxnSpPr>
              <a:cxnSpLocks/>
              <a:stCxn id="21" idx="6"/>
              <a:endCxn id="49" idx="1"/>
            </p:cNvCxnSpPr>
            <p:nvPr/>
          </p:nvCxnSpPr>
          <p:spPr>
            <a:xfrm>
              <a:off x="2274277" y="1695308"/>
              <a:ext cx="3411965" cy="1875024"/>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F6FFF106-C0F0-4EE1-A005-1199A02D6B50}"/>
                </a:ext>
              </a:extLst>
            </p:cNvPr>
            <p:cNvCxnSpPr>
              <a:cxnSpLocks/>
              <a:endCxn id="49" idx="2"/>
            </p:cNvCxnSpPr>
            <p:nvPr/>
          </p:nvCxnSpPr>
          <p:spPr>
            <a:xfrm>
              <a:off x="2266828" y="2895600"/>
              <a:ext cx="3229707" cy="1112469"/>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200B0ACC-9416-41E2-B119-0C34F6E83448}"/>
                </a:ext>
              </a:extLst>
            </p:cNvPr>
            <p:cNvCxnSpPr>
              <a:cxnSpLocks/>
              <a:stCxn id="38" idx="6"/>
              <a:endCxn id="49" idx="3"/>
            </p:cNvCxnSpPr>
            <p:nvPr/>
          </p:nvCxnSpPr>
          <p:spPr>
            <a:xfrm>
              <a:off x="2307858" y="4218417"/>
              <a:ext cx="3378384" cy="227389"/>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B413453F-F58E-458E-B48D-59C57766DDF0}"/>
                </a:ext>
              </a:extLst>
            </p:cNvPr>
            <p:cNvCxnSpPr>
              <a:cxnSpLocks/>
              <a:stCxn id="39" idx="7"/>
              <a:endCxn id="40" idx="2"/>
            </p:cNvCxnSpPr>
            <p:nvPr/>
          </p:nvCxnSpPr>
          <p:spPr>
            <a:xfrm flipV="1">
              <a:off x="6556924" y="1447800"/>
              <a:ext cx="3184953" cy="42296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E107F31F-F556-45E5-835E-ABD26A7A1198}"/>
                </a:ext>
              </a:extLst>
            </p:cNvPr>
            <p:cNvCxnSpPr>
              <a:cxnSpLocks/>
              <a:stCxn id="39" idx="6"/>
              <a:endCxn id="41" idx="2"/>
            </p:cNvCxnSpPr>
            <p:nvPr/>
          </p:nvCxnSpPr>
          <p:spPr>
            <a:xfrm>
              <a:off x="6746631" y="2308500"/>
              <a:ext cx="2995246" cy="463062"/>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000DB822-2203-46B1-8663-13440B1BC3BE}"/>
                </a:ext>
              </a:extLst>
            </p:cNvPr>
            <p:cNvCxnSpPr>
              <a:stCxn id="39" idx="5"/>
              <a:endCxn id="42" idx="2"/>
            </p:cNvCxnSpPr>
            <p:nvPr/>
          </p:nvCxnSpPr>
          <p:spPr>
            <a:xfrm>
              <a:off x="6556924" y="2746237"/>
              <a:ext cx="3195088" cy="134908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49" name="Oval 48">
              <a:extLst>
                <a:ext uri="{FF2B5EF4-FFF2-40B4-BE49-F238E27FC236}">
                  <a16:creationId xmlns:a16="http://schemas.microsoft.com/office/drawing/2014/main" id="{79877EE6-C673-4B28-8492-984EC1066F22}"/>
                </a:ext>
              </a:extLst>
            </p:cNvPr>
            <p:cNvSpPr/>
            <p:nvPr/>
          </p:nvSpPr>
          <p:spPr>
            <a:xfrm>
              <a:off x="5496535" y="3389015"/>
              <a:ext cx="1295400" cy="12381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50" name="TextBox 49">
              <a:extLst>
                <a:ext uri="{FF2B5EF4-FFF2-40B4-BE49-F238E27FC236}">
                  <a16:creationId xmlns:a16="http://schemas.microsoft.com/office/drawing/2014/main" id="{C9195F6B-8F3D-4970-9C6C-AF9B1125AF8C}"/>
                </a:ext>
              </a:extLst>
            </p:cNvPr>
            <p:cNvSpPr txBox="1"/>
            <p:nvPr/>
          </p:nvSpPr>
          <p:spPr>
            <a:xfrm>
              <a:off x="1293812" y="768551"/>
              <a:ext cx="820616" cy="369332"/>
            </a:xfrm>
            <a:prstGeom prst="rect">
              <a:avLst/>
            </a:prstGeom>
            <a:noFill/>
          </p:spPr>
          <p:txBody>
            <a:bodyPr wrap="square" rtlCol="0">
              <a:spAutoFit/>
            </a:bodyPr>
            <a:lstStyle/>
            <a:p>
              <a:r>
                <a:rPr lang="en-US" dirty="0"/>
                <a:t>Storm</a:t>
              </a:r>
            </a:p>
          </p:txBody>
        </p:sp>
      </p:grpSp>
    </p:spTree>
    <p:extLst>
      <p:ext uri="{BB962C8B-B14F-4D97-AF65-F5344CB8AC3E}">
        <p14:creationId xmlns:p14="http://schemas.microsoft.com/office/powerpoint/2010/main" val="255582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Operational experiences</a:t>
            </a:r>
          </a:p>
        </p:txBody>
      </p:sp>
      <p:sp>
        <p:nvSpPr>
          <p:cNvPr id="4" name="Content Placeholder 3"/>
          <p:cNvSpPr>
            <a:spLocks noGrp="1"/>
          </p:cNvSpPr>
          <p:nvPr>
            <p:ph sz="half" idx="2"/>
          </p:nvPr>
        </p:nvSpPr>
        <p:spPr>
          <a:xfrm>
            <a:off x="1522410" y="1905001"/>
            <a:ext cx="9144002" cy="761999"/>
          </a:xfrm>
        </p:spPr>
        <p:txBody>
          <a:bodyPr>
            <a:normAutofit/>
          </a:bodyPr>
          <a:lstStyle/>
          <a:p>
            <a:pPr marL="0" indent="0" algn="ctr">
              <a:buNone/>
            </a:pPr>
            <a:r>
              <a:rPr lang="en-US" dirty="0"/>
              <a:t>Overload Zookeeper – </a:t>
            </a:r>
            <a:r>
              <a:rPr lang="en-US" i="1" dirty="0"/>
              <a:t>scaled up</a:t>
            </a:r>
          </a:p>
          <a:p>
            <a:pPr marL="0" indent="0">
              <a:buNone/>
            </a:pPr>
            <a:endParaRPr lang="en-US" dirty="0"/>
          </a:p>
        </p:txBody>
      </p:sp>
      <p:sp>
        <p:nvSpPr>
          <p:cNvPr id="6" name="Content Placeholder 5"/>
          <p:cNvSpPr>
            <a:spLocks noGrp="1"/>
          </p:cNvSpPr>
          <p:nvPr>
            <p:ph sz="quarter" idx="4"/>
          </p:nvPr>
        </p:nvSpPr>
        <p:spPr>
          <a:xfrm>
            <a:off x="1446212" y="5486400"/>
            <a:ext cx="9296400" cy="990600"/>
          </a:xfrm>
        </p:spPr>
        <p:txBody>
          <a:bodyPr>
            <a:normAutofit/>
          </a:bodyPr>
          <a:lstStyle/>
          <a:p>
            <a:r>
              <a:rPr lang="en-US" dirty="0"/>
              <a:t>Increased to 1200 workers per cluster</a:t>
            </a:r>
          </a:p>
        </p:txBody>
      </p:sp>
      <p:grpSp>
        <p:nvGrpSpPr>
          <p:cNvPr id="22" name="Group 21">
            <a:extLst>
              <a:ext uri="{FF2B5EF4-FFF2-40B4-BE49-F238E27FC236}">
                <a16:creationId xmlns:a16="http://schemas.microsoft.com/office/drawing/2014/main" id="{3CDA67F4-401E-4E45-A57F-DF5F8F469E20}"/>
              </a:ext>
            </a:extLst>
          </p:cNvPr>
          <p:cNvGrpSpPr/>
          <p:nvPr/>
        </p:nvGrpSpPr>
        <p:grpSpPr>
          <a:xfrm>
            <a:off x="1317258" y="2285999"/>
            <a:ext cx="9425354" cy="2932067"/>
            <a:chOff x="1317258" y="768551"/>
            <a:chExt cx="9425354" cy="4449516"/>
          </a:xfrm>
        </p:grpSpPr>
        <p:sp>
          <p:nvSpPr>
            <p:cNvPr id="23" name="Oval 22">
              <a:extLst>
                <a:ext uri="{FF2B5EF4-FFF2-40B4-BE49-F238E27FC236}">
                  <a16:creationId xmlns:a16="http://schemas.microsoft.com/office/drawing/2014/main" id="{0C2C4534-1BF8-4E57-8BE6-7BB63491AC8B}"/>
                </a:ext>
              </a:extLst>
            </p:cNvPr>
            <p:cNvSpPr/>
            <p:nvPr/>
          </p:nvSpPr>
          <p:spPr>
            <a:xfrm>
              <a:off x="1317258" y="1238108"/>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4" name="Oval 23">
              <a:extLst>
                <a:ext uri="{FF2B5EF4-FFF2-40B4-BE49-F238E27FC236}">
                  <a16:creationId xmlns:a16="http://schemas.microsoft.com/office/drawing/2014/main" id="{6B8246CA-9EAC-4590-9610-68DE91C22C55}"/>
                </a:ext>
              </a:extLst>
            </p:cNvPr>
            <p:cNvSpPr/>
            <p:nvPr/>
          </p:nvSpPr>
          <p:spPr>
            <a:xfrm>
              <a:off x="1333255" y="2493801"/>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5" name="Oval 24">
              <a:extLst>
                <a:ext uri="{FF2B5EF4-FFF2-40B4-BE49-F238E27FC236}">
                  <a16:creationId xmlns:a16="http://schemas.microsoft.com/office/drawing/2014/main" id="{BE821600-D71D-4771-B335-FFEDDFF68134}"/>
                </a:ext>
              </a:extLst>
            </p:cNvPr>
            <p:cNvSpPr/>
            <p:nvPr/>
          </p:nvSpPr>
          <p:spPr>
            <a:xfrm>
              <a:off x="1350839" y="3761217"/>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26" name="Oval 25">
              <a:extLst>
                <a:ext uri="{FF2B5EF4-FFF2-40B4-BE49-F238E27FC236}">
                  <a16:creationId xmlns:a16="http://schemas.microsoft.com/office/drawing/2014/main" id="{FFB63A64-4AB6-4985-9617-00F58958FC5D}"/>
                </a:ext>
              </a:extLst>
            </p:cNvPr>
            <p:cNvSpPr/>
            <p:nvPr/>
          </p:nvSpPr>
          <p:spPr>
            <a:xfrm>
              <a:off x="5484812" y="1689446"/>
              <a:ext cx="1295400" cy="12381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27" name="Oval 26">
              <a:extLst>
                <a:ext uri="{FF2B5EF4-FFF2-40B4-BE49-F238E27FC236}">
                  <a16:creationId xmlns:a16="http://schemas.microsoft.com/office/drawing/2014/main" id="{9C28305F-1DAB-4A69-92C1-3B1ABA7684AA}"/>
                </a:ext>
              </a:extLst>
            </p:cNvPr>
            <p:cNvSpPr/>
            <p:nvPr/>
          </p:nvSpPr>
          <p:spPr>
            <a:xfrm>
              <a:off x="9741877" y="990600"/>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S1</a:t>
              </a:r>
            </a:p>
          </p:txBody>
        </p:sp>
        <p:sp>
          <p:nvSpPr>
            <p:cNvPr id="28" name="Oval 27">
              <a:extLst>
                <a:ext uri="{FF2B5EF4-FFF2-40B4-BE49-F238E27FC236}">
                  <a16:creationId xmlns:a16="http://schemas.microsoft.com/office/drawing/2014/main" id="{8649563E-0B1E-4A91-9016-957CE1D51B4B}"/>
                </a:ext>
              </a:extLst>
            </p:cNvPr>
            <p:cNvSpPr/>
            <p:nvPr/>
          </p:nvSpPr>
          <p:spPr>
            <a:xfrm>
              <a:off x="9741877" y="2314362"/>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S2</a:t>
              </a:r>
            </a:p>
          </p:txBody>
        </p:sp>
        <p:sp>
          <p:nvSpPr>
            <p:cNvPr id="29" name="Oval 28">
              <a:extLst>
                <a:ext uri="{FF2B5EF4-FFF2-40B4-BE49-F238E27FC236}">
                  <a16:creationId xmlns:a16="http://schemas.microsoft.com/office/drawing/2014/main" id="{AFE7C5E5-5C8F-4379-A908-320077358227}"/>
                </a:ext>
              </a:extLst>
            </p:cNvPr>
            <p:cNvSpPr/>
            <p:nvPr/>
          </p:nvSpPr>
          <p:spPr>
            <a:xfrm>
              <a:off x="9752012" y="3638124"/>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S3</a:t>
              </a:r>
            </a:p>
          </p:txBody>
        </p:sp>
        <p:cxnSp>
          <p:nvCxnSpPr>
            <p:cNvPr id="30" name="Straight Connector 29">
              <a:extLst>
                <a:ext uri="{FF2B5EF4-FFF2-40B4-BE49-F238E27FC236}">
                  <a16:creationId xmlns:a16="http://schemas.microsoft.com/office/drawing/2014/main" id="{4898D6C0-086A-4C5F-B559-8B2E6A7D1450}"/>
                </a:ext>
              </a:extLst>
            </p:cNvPr>
            <p:cNvCxnSpPr>
              <a:cxnSpLocks/>
              <a:stCxn id="23" idx="6"/>
              <a:endCxn id="36" idx="1"/>
            </p:cNvCxnSpPr>
            <p:nvPr/>
          </p:nvCxnSpPr>
          <p:spPr>
            <a:xfrm>
              <a:off x="2307858" y="1695308"/>
              <a:ext cx="3150760" cy="1927651"/>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80EF97C-C3BB-42F2-BEF7-10C24FDF5B30}"/>
                </a:ext>
              </a:extLst>
            </p:cNvPr>
            <p:cNvCxnSpPr>
              <a:cxnSpLocks/>
              <a:endCxn id="36" idx="2"/>
            </p:cNvCxnSpPr>
            <p:nvPr/>
          </p:nvCxnSpPr>
          <p:spPr>
            <a:xfrm>
              <a:off x="1951648" y="2855868"/>
              <a:ext cx="3229706" cy="142780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2A8523A5-375E-42BF-9DD6-59738CB3B8CD}"/>
                </a:ext>
              </a:extLst>
            </p:cNvPr>
            <p:cNvCxnSpPr>
              <a:cxnSpLocks/>
              <a:stCxn id="25" idx="6"/>
              <a:endCxn id="36" idx="3"/>
            </p:cNvCxnSpPr>
            <p:nvPr/>
          </p:nvCxnSpPr>
          <p:spPr>
            <a:xfrm>
              <a:off x="2341439" y="4218417"/>
              <a:ext cx="3117179" cy="72597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09D351E3-5B18-48AE-AA49-DB8FF465C923}"/>
                </a:ext>
              </a:extLst>
            </p:cNvPr>
            <p:cNvCxnSpPr>
              <a:cxnSpLocks/>
              <a:stCxn id="26" idx="7"/>
              <a:endCxn id="27" idx="2"/>
            </p:cNvCxnSpPr>
            <p:nvPr/>
          </p:nvCxnSpPr>
          <p:spPr>
            <a:xfrm flipV="1">
              <a:off x="6590505" y="1447800"/>
              <a:ext cx="3151372" cy="42296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B9897963-7078-4749-A085-BE06F912FE57}"/>
                </a:ext>
              </a:extLst>
            </p:cNvPr>
            <p:cNvCxnSpPr>
              <a:cxnSpLocks/>
              <a:stCxn id="26" idx="6"/>
              <a:endCxn id="28" idx="2"/>
            </p:cNvCxnSpPr>
            <p:nvPr/>
          </p:nvCxnSpPr>
          <p:spPr>
            <a:xfrm>
              <a:off x="6780212" y="2308500"/>
              <a:ext cx="2961665" cy="463062"/>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1CF22789-C02E-428A-8134-D2BAF5346EA9}"/>
                </a:ext>
              </a:extLst>
            </p:cNvPr>
            <p:cNvCxnSpPr>
              <a:stCxn id="26" idx="5"/>
              <a:endCxn id="29" idx="2"/>
            </p:cNvCxnSpPr>
            <p:nvPr/>
          </p:nvCxnSpPr>
          <p:spPr>
            <a:xfrm>
              <a:off x="6590505" y="2746237"/>
              <a:ext cx="3161507" cy="134908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36" name="Oval 35">
              <a:extLst>
                <a:ext uri="{FF2B5EF4-FFF2-40B4-BE49-F238E27FC236}">
                  <a16:creationId xmlns:a16="http://schemas.microsoft.com/office/drawing/2014/main" id="{9DF86DF2-C49D-4927-9CFB-CA3A441703E8}"/>
                </a:ext>
              </a:extLst>
            </p:cNvPr>
            <p:cNvSpPr/>
            <p:nvPr/>
          </p:nvSpPr>
          <p:spPr>
            <a:xfrm>
              <a:off x="5181354" y="3349282"/>
              <a:ext cx="1893277" cy="18687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51" name="TextBox 50">
              <a:extLst>
                <a:ext uri="{FF2B5EF4-FFF2-40B4-BE49-F238E27FC236}">
                  <a16:creationId xmlns:a16="http://schemas.microsoft.com/office/drawing/2014/main" id="{FCD4F543-15C3-42C1-814A-9D2B777C6EED}"/>
                </a:ext>
              </a:extLst>
            </p:cNvPr>
            <p:cNvSpPr txBox="1"/>
            <p:nvPr/>
          </p:nvSpPr>
          <p:spPr>
            <a:xfrm>
              <a:off x="1327393" y="768551"/>
              <a:ext cx="820616" cy="369332"/>
            </a:xfrm>
            <a:prstGeom prst="rect">
              <a:avLst/>
            </a:prstGeom>
            <a:noFill/>
          </p:spPr>
          <p:txBody>
            <a:bodyPr wrap="square" rtlCol="0">
              <a:spAutoFit/>
            </a:bodyPr>
            <a:lstStyle/>
            <a:p>
              <a:r>
                <a:rPr lang="en-US" dirty="0"/>
                <a:t>Storm</a:t>
              </a:r>
            </a:p>
          </p:txBody>
        </p:sp>
      </p:grpSp>
    </p:spTree>
    <p:extLst>
      <p:ext uri="{BB962C8B-B14F-4D97-AF65-F5344CB8AC3E}">
        <p14:creationId xmlns:p14="http://schemas.microsoft.com/office/powerpoint/2010/main" val="6860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Overloaded zookeeper</a:t>
            </a:r>
          </a:p>
        </p:txBody>
      </p:sp>
      <p:sp>
        <p:nvSpPr>
          <p:cNvPr id="4" name="Content Placeholder 3"/>
          <p:cNvSpPr>
            <a:spLocks noGrp="1"/>
          </p:cNvSpPr>
          <p:nvPr>
            <p:ph sz="half" idx="2"/>
          </p:nvPr>
        </p:nvSpPr>
        <p:spPr>
          <a:xfrm>
            <a:off x="1598612" y="2286001"/>
            <a:ext cx="8458200" cy="685799"/>
          </a:xfrm>
        </p:spPr>
        <p:txBody>
          <a:bodyPr>
            <a:normAutofit/>
          </a:bodyPr>
          <a:lstStyle/>
          <a:p>
            <a:pPr marL="0" indent="0">
              <a:buNone/>
            </a:pPr>
            <a:r>
              <a:rPr lang="en-US" dirty="0"/>
              <a:t>Analyzing Zookeeper’s traffic</a:t>
            </a:r>
          </a:p>
        </p:txBody>
      </p:sp>
      <p:sp>
        <p:nvSpPr>
          <p:cNvPr id="6" name="Content Placeholder 5"/>
          <p:cNvSpPr>
            <a:spLocks noGrp="1"/>
          </p:cNvSpPr>
          <p:nvPr>
            <p:ph sz="quarter" idx="4"/>
          </p:nvPr>
        </p:nvSpPr>
        <p:spPr>
          <a:xfrm>
            <a:off x="3732212" y="4724400"/>
            <a:ext cx="6324600" cy="1295400"/>
          </a:xfrm>
        </p:spPr>
        <p:txBody>
          <a:bodyPr>
            <a:normAutofit/>
          </a:bodyPr>
          <a:lstStyle/>
          <a:p>
            <a:r>
              <a:rPr lang="en-US" dirty="0"/>
              <a:t>STORM RUNTIME</a:t>
            </a:r>
          </a:p>
          <a:p>
            <a:pPr lvl="1"/>
            <a:r>
              <a:rPr lang="en-US" dirty="0"/>
              <a:t>Workers write heart beats every 3 seconds</a:t>
            </a:r>
          </a:p>
        </p:txBody>
      </p:sp>
      <p:sp>
        <p:nvSpPr>
          <p:cNvPr id="8" name="Oval 7">
            <a:extLst>
              <a:ext uri="{FF2B5EF4-FFF2-40B4-BE49-F238E27FC236}">
                <a16:creationId xmlns:a16="http://schemas.microsoft.com/office/drawing/2014/main" id="{19842FA4-FF61-4DBE-B747-D03B2CE7BC59}"/>
              </a:ext>
            </a:extLst>
          </p:cNvPr>
          <p:cNvSpPr/>
          <p:nvPr/>
        </p:nvSpPr>
        <p:spPr>
          <a:xfrm>
            <a:off x="2132012" y="3276600"/>
            <a:ext cx="914400" cy="9236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67%</a:t>
            </a:r>
          </a:p>
        </p:txBody>
      </p:sp>
      <p:sp>
        <p:nvSpPr>
          <p:cNvPr id="9" name="Oval 8">
            <a:extLst>
              <a:ext uri="{FF2B5EF4-FFF2-40B4-BE49-F238E27FC236}">
                <a16:creationId xmlns:a16="http://schemas.microsoft.com/office/drawing/2014/main" id="{ED8F5CDA-65AA-4FBE-9F16-F5D9BC3DC587}"/>
              </a:ext>
            </a:extLst>
          </p:cNvPr>
          <p:cNvSpPr/>
          <p:nvPr/>
        </p:nvSpPr>
        <p:spPr>
          <a:xfrm>
            <a:off x="2055812" y="4648200"/>
            <a:ext cx="990600" cy="990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33%</a:t>
            </a:r>
          </a:p>
        </p:txBody>
      </p:sp>
      <p:sp>
        <p:nvSpPr>
          <p:cNvPr id="10" name="Content Placeholder 3">
            <a:extLst>
              <a:ext uri="{FF2B5EF4-FFF2-40B4-BE49-F238E27FC236}">
                <a16:creationId xmlns:a16="http://schemas.microsoft.com/office/drawing/2014/main" id="{A9D05512-5294-4221-BD9B-E88257DC1FEE}"/>
              </a:ext>
            </a:extLst>
          </p:cNvPr>
          <p:cNvSpPr txBox="1">
            <a:spLocks/>
          </p:cNvSpPr>
          <p:nvPr/>
        </p:nvSpPr>
        <p:spPr>
          <a:xfrm>
            <a:off x="3808412" y="3276600"/>
            <a:ext cx="6400800" cy="990600"/>
          </a:xfrm>
          <a:prstGeom prst="rect">
            <a:avLst/>
          </a:prstGeom>
        </p:spPr>
        <p:txBody>
          <a:bodyPr vert="horz" lIns="91440" tIns="45720" rIns="91440" bIns="45720" rtlCol="0">
            <a:normAutofit/>
          </a:bodyPr>
          <a:lstStyle>
            <a:lvl1pPr marL="224155" indent="-224155" algn="l" defTabSz="914400" rtl="0" eaLnBrk="1" latinLnBrk="0" hangingPunct="1">
              <a:lnSpc>
                <a:spcPct val="90000"/>
              </a:lnSpc>
              <a:spcBef>
                <a:spcPts val="1800"/>
              </a:spcBef>
              <a:buClr>
                <a:schemeClr val="accent1"/>
              </a:buClr>
              <a:buSzPct val="100000"/>
              <a:buFont typeface="Arial" panose="020B0604020202020204"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anose="020B0604020202020204"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mn-lt"/>
                <a:ea typeface="+mn-ea"/>
                <a:cs typeface="+mn-cs"/>
              </a:defRPr>
            </a:lvl4pPr>
            <a:lvl5pPr marL="1030605" indent="-17335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KAFKA SPOUT</a:t>
            </a:r>
          </a:p>
          <a:p>
            <a:pPr lvl="1"/>
            <a:r>
              <a:rPr lang="en-US" dirty="0"/>
              <a:t>Offset/partition is written every 2 seconds</a:t>
            </a:r>
          </a:p>
        </p:txBody>
      </p:sp>
    </p:spTree>
    <p:extLst>
      <p:ext uri="{BB962C8B-B14F-4D97-AF65-F5344CB8AC3E}">
        <p14:creationId xmlns:p14="http://schemas.microsoft.com/office/powerpoint/2010/main" val="39106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Operational experiences</a:t>
            </a:r>
          </a:p>
        </p:txBody>
      </p:sp>
      <p:sp>
        <p:nvSpPr>
          <p:cNvPr id="4" name="Content Placeholder 3"/>
          <p:cNvSpPr>
            <a:spLocks noGrp="1"/>
          </p:cNvSpPr>
          <p:nvPr>
            <p:ph sz="half" idx="2"/>
          </p:nvPr>
        </p:nvSpPr>
        <p:spPr>
          <a:xfrm>
            <a:off x="1522410" y="1905001"/>
            <a:ext cx="9144002" cy="761999"/>
          </a:xfrm>
        </p:spPr>
        <p:txBody>
          <a:bodyPr>
            <a:normAutofit/>
          </a:bodyPr>
          <a:lstStyle/>
          <a:p>
            <a:pPr marL="0" indent="0" algn="ctr">
              <a:buNone/>
            </a:pPr>
            <a:r>
              <a:rPr lang="en-US" dirty="0"/>
              <a:t>Overload Zookeeper – </a:t>
            </a:r>
            <a:r>
              <a:rPr lang="en-US" i="1" dirty="0"/>
              <a:t>heart beat daemons</a:t>
            </a:r>
          </a:p>
          <a:p>
            <a:pPr marL="0" indent="0">
              <a:buNone/>
            </a:pPr>
            <a:endParaRPr lang="en-US" dirty="0"/>
          </a:p>
        </p:txBody>
      </p:sp>
      <p:sp>
        <p:nvSpPr>
          <p:cNvPr id="6" name="Content Placeholder 5"/>
          <p:cNvSpPr>
            <a:spLocks noGrp="1"/>
          </p:cNvSpPr>
          <p:nvPr>
            <p:ph sz="quarter" idx="4"/>
          </p:nvPr>
        </p:nvSpPr>
        <p:spPr>
          <a:xfrm>
            <a:off x="1446212" y="6019800"/>
            <a:ext cx="9296400" cy="685800"/>
          </a:xfrm>
        </p:spPr>
        <p:txBody>
          <a:bodyPr>
            <a:normAutofit/>
          </a:bodyPr>
          <a:lstStyle/>
          <a:p>
            <a:r>
              <a:rPr lang="en-US" dirty="0"/>
              <a:t>5000 workers per cluster and still growing</a:t>
            </a:r>
          </a:p>
        </p:txBody>
      </p:sp>
      <p:grpSp>
        <p:nvGrpSpPr>
          <p:cNvPr id="63" name="Group 62">
            <a:extLst>
              <a:ext uri="{FF2B5EF4-FFF2-40B4-BE49-F238E27FC236}">
                <a16:creationId xmlns:a16="http://schemas.microsoft.com/office/drawing/2014/main" id="{CCF22423-C4F6-4F77-98EE-DC747FF23002}"/>
              </a:ext>
            </a:extLst>
          </p:cNvPr>
          <p:cNvGrpSpPr/>
          <p:nvPr/>
        </p:nvGrpSpPr>
        <p:grpSpPr>
          <a:xfrm>
            <a:off x="1283677" y="2514600"/>
            <a:ext cx="9458935" cy="3352800"/>
            <a:chOff x="1283677" y="941703"/>
            <a:chExt cx="9458935" cy="5526332"/>
          </a:xfrm>
        </p:grpSpPr>
        <p:cxnSp>
          <p:nvCxnSpPr>
            <p:cNvPr id="64" name="Straight Connector 63">
              <a:extLst>
                <a:ext uri="{FF2B5EF4-FFF2-40B4-BE49-F238E27FC236}">
                  <a16:creationId xmlns:a16="http://schemas.microsoft.com/office/drawing/2014/main" id="{B335F0BC-9A7F-40F7-B060-2A99C9B7CB4C}"/>
                </a:ext>
              </a:extLst>
            </p:cNvPr>
            <p:cNvCxnSpPr>
              <a:cxnSpLocks/>
              <a:endCxn id="77" idx="2"/>
            </p:cNvCxnSpPr>
            <p:nvPr/>
          </p:nvCxnSpPr>
          <p:spPr>
            <a:xfrm>
              <a:off x="1918067" y="3111446"/>
              <a:ext cx="3229706" cy="1537096"/>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E4B67471-0A3C-451B-90FE-AD84CF5F1AB8}"/>
                </a:ext>
              </a:extLst>
            </p:cNvPr>
            <p:cNvCxnSpPr>
              <a:cxnSpLocks/>
              <a:stCxn id="68" idx="6"/>
              <a:endCxn id="77" idx="3"/>
            </p:cNvCxnSpPr>
            <p:nvPr/>
          </p:nvCxnSpPr>
          <p:spPr>
            <a:xfrm>
              <a:off x="2307858" y="4473995"/>
              <a:ext cx="3145936" cy="912542"/>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66" name="Oval 65">
              <a:extLst>
                <a:ext uri="{FF2B5EF4-FFF2-40B4-BE49-F238E27FC236}">
                  <a16:creationId xmlns:a16="http://schemas.microsoft.com/office/drawing/2014/main" id="{64F71D07-EA1E-4314-BC42-267203AE35A3}"/>
                </a:ext>
              </a:extLst>
            </p:cNvPr>
            <p:cNvSpPr/>
            <p:nvPr/>
          </p:nvSpPr>
          <p:spPr>
            <a:xfrm>
              <a:off x="1283677" y="1493686"/>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67" name="Oval 66">
              <a:extLst>
                <a:ext uri="{FF2B5EF4-FFF2-40B4-BE49-F238E27FC236}">
                  <a16:creationId xmlns:a16="http://schemas.microsoft.com/office/drawing/2014/main" id="{28337C3E-10C3-4343-A441-DCF800BF7EFA}"/>
                </a:ext>
              </a:extLst>
            </p:cNvPr>
            <p:cNvSpPr/>
            <p:nvPr/>
          </p:nvSpPr>
          <p:spPr>
            <a:xfrm>
              <a:off x="1299674" y="2749379"/>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68" name="Oval 67">
              <a:extLst>
                <a:ext uri="{FF2B5EF4-FFF2-40B4-BE49-F238E27FC236}">
                  <a16:creationId xmlns:a16="http://schemas.microsoft.com/office/drawing/2014/main" id="{9082DD99-4DF0-4217-97E8-EBB77BBEAA0F}"/>
                </a:ext>
              </a:extLst>
            </p:cNvPr>
            <p:cNvSpPr/>
            <p:nvPr/>
          </p:nvSpPr>
          <p:spPr>
            <a:xfrm>
              <a:off x="1317258" y="4016795"/>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a:t>
              </a:r>
            </a:p>
          </p:txBody>
        </p:sp>
        <p:sp>
          <p:nvSpPr>
            <p:cNvPr id="69" name="Oval 68">
              <a:extLst>
                <a:ext uri="{FF2B5EF4-FFF2-40B4-BE49-F238E27FC236}">
                  <a16:creationId xmlns:a16="http://schemas.microsoft.com/office/drawing/2014/main" id="{C0A56326-1C15-4073-89EF-BA983A122C8C}"/>
                </a:ext>
              </a:extLst>
            </p:cNvPr>
            <p:cNvSpPr/>
            <p:nvPr/>
          </p:nvSpPr>
          <p:spPr>
            <a:xfrm>
              <a:off x="5451231" y="1945024"/>
              <a:ext cx="1295400" cy="12381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70" name="Oval 69">
              <a:extLst>
                <a:ext uri="{FF2B5EF4-FFF2-40B4-BE49-F238E27FC236}">
                  <a16:creationId xmlns:a16="http://schemas.microsoft.com/office/drawing/2014/main" id="{B5059B8D-1439-4B8A-B0FD-5F956D8FADE2}"/>
                </a:ext>
              </a:extLst>
            </p:cNvPr>
            <p:cNvSpPr/>
            <p:nvPr/>
          </p:nvSpPr>
          <p:spPr>
            <a:xfrm>
              <a:off x="9741877" y="1246178"/>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S1</a:t>
              </a:r>
            </a:p>
          </p:txBody>
        </p:sp>
        <p:sp>
          <p:nvSpPr>
            <p:cNvPr id="71" name="Oval 70">
              <a:extLst>
                <a:ext uri="{FF2B5EF4-FFF2-40B4-BE49-F238E27FC236}">
                  <a16:creationId xmlns:a16="http://schemas.microsoft.com/office/drawing/2014/main" id="{488786F0-7380-4FCE-BB1D-E9B00800A8BC}"/>
                </a:ext>
              </a:extLst>
            </p:cNvPr>
            <p:cNvSpPr/>
            <p:nvPr/>
          </p:nvSpPr>
          <p:spPr>
            <a:xfrm>
              <a:off x="9741877" y="2569940"/>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S2</a:t>
              </a:r>
            </a:p>
          </p:txBody>
        </p:sp>
        <p:sp>
          <p:nvSpPr>
            <p:cNvPr id="72" name="Oval 71">
              <a:extLst>
                <a:ext uri="{FF2B5EF4-FFF2-40B4-BE49-F238E27FC236}">
                  <a16:creationId xmlns:a16="http://schemas.microsoft.com/office/drawing/2014/main" id="{47AB6075-12BD-409E-BB03-32C14BA5EA52}"/>
                </a:ext>
              </a:extLst>
            </p:cNvPr>
            <p:cNvSpPr/>
            <p:nvPr/>
          </p:nvSpPr>
          <p:spPr>
            <a:xfrm>
              <a:off x="9752012" y="3893702"/>
              <a:ext cx="9906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S3</a:t>
              </a:r>
            </a:p>
          </p:txBody>
        </p:sp>
        <p:cxnSp>
          <p:nvCxnSpPr>
            <p:cNvPr id="73" name="Straight Connector 72">
              <a:extLst>
                <a:ext uri="{FF2B5EF4-FFF2-40B4-BE49-F238E27FC236}">
                  <a16:creationId xmlns:a16="http://schemas.microsoft.com/office/drawing/2014/main" id="{89F70922-4585-4FB3-BDEE-7B794AEF2965}"/>
                </a:ext>
              </a:extLst>
            </p:cNvPr>
            <p:cNvCxnSpPr>
              <a:cxnSpLocks/>
              <a:stCxn id="66" idx="6"/>
              <a:endCxn id="77" idx="1"/>
            </p:cNvCxnSpPr>
            <p:nvPr/>
          </p:nvCxnSpPr>
          <p:spPr>
            <a:xfrm>
              <a:off x="2274277" y="1950886"/>
              <a:ext cx="3179517" cy="1959661"/>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8D9A5200-15C2-4DDC-ABD8-A721B4A9ED77}"/>
                </a:ext>
              </a:extLst>
            </p:cNvPr>
            <p:cNvCxnSpPr>
              <a:cxnSpLocks/>
              <a:stCxn id="69" idx="7"/>
              <a:endCxn id="70" idx="2"/>
            </p:cNvCxnSpPr>
            <p:nvPr/>
          </p:nvCxnSpPr>
          <p:spPr>
            <a:xfrm flipV="1">
              <a:off x="6556924" y="1703378"/>
              <a:ext cx="3184953" cy="42296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5" name="Straight Connector 74">
              <a:extLst>
                <a:ext uri="{FF2B5EF4-FFF2-40B4-BE49-F238E27FC236}">
                  <a16:creationId xmlns:a16="http://schemas.microsoft.com/office/drawing/2014/main" id="{5143CB24-7006-4375-A03E-7C0A38907A90}"/>
                </a:ext>
              </a:extLst>
            </p:cNvPr>
            <p:cNvCxnSpPr>
              <a:cxnSpLocks/>
              <a:stCxn id="69" idx="6"/>
              <a:endCxn id="71" idx="2"/>
            </p:cNvCxnSpPr>
            <p:nvPr/>
          </p:nvCxnSpPr>
          <p:spPr>
            <a:xfrm>
              <a:off x="6746631" y="2564078"/>
              <a:ext cx="2995246" cy="463062"/>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6" name="Straight Connector 75">
              <a:extLst>
                <a:ext uri="{FF2B5EF4-FFF2-40B4-BE49-F238E27FC236}">
                  <a16:creationId xmlns:a16="http://schemas.microsoft.com/office/drawing/2014/main" id="{EC37F8EA-47F3-411E-A218-6FA947849B1D}"/>
                </a:ext>
              </a:extLst>
            </p:cNvPr>
            <p:cNvCxnSpPr>
              <a:stCxn id="69" idx="5"/>
              <a:endCxn id="72" idx="2"/>
            </p:cNvCxnSpPr>
            <p:nvPr/>
          </p:nvCxnSpPr>
          <p:spPr>
            <a:xfrm>
              <a:off x="6556924" y="3001815"/>
              <a:ext cx="3195088" cy="134908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77" name="Oval 76">
              <a:extLst>
                <a:ext uri="{FF2B5EF4-FFF2-40B4-BE49-F238E27FC236}">
                  <a16:creationId xmlns:a16="http://schemas.microsoft.com/office/drawing/2014/main" id="{D6F67A61-C9E8-4F27-AE27-AEFF6511B762}"/>
                </a:ext>
              </a:extLst>
            </p:cNvPr>
            <p:cNvSpPr/>
            <p:nvPr/>
          </p:nvSpPr>
          <p:spPr>
            <a:xfrm>
              <a:off x="5147773" y="3604860"/>
              <a:ext cx="2089639" cy="20873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ZK</a:t>
              </a:r>
            </a:p>
          </p:txBody>
        </p:sp>
        <p:sp>
          <p:nvSpPr>
            <p:cNvPr id="78" name="TextBox 77">
              <a:extLst>
                <a:ext uri="{FF2B5EF4-FFF2-40B4-BE49-F238E27FC236}">
                  <a16:creationId xmlns:a16="http://schemas.microsoft.com/office/drawing/2014/main" id="{1BA26C07-5A86-4359-85E3-A639ECDB5428}"/>
                </a:ext>
              </a:extLst>
            </p:cNvPr>
            <p:cNvSpPr txBox="1"/>
            <p:nvPr/>
          </p:nvSpPr>
          <p:spPr>
            <a:xfrm>
              <a:off x="1293812" y="1024128"/>
              <a:ext cx="820616" cy="608760"/>
            </a:xfrm>
            <a:prstGeom prst="rect">
              <a:avLst/>
            </a:prstGeom>
            <a:noFill/>
          </p:spPr>
          <p:txBody>
            <a:bodyPr wrap="square" rtlCol="0">
              <a:spAutoFit/>
            </a:bodyPr>
            <a:lstStyle/>
            <a:p>
              <a:pPr algn="ctr"/>
              <a:r>
                <a:rPr lang="en-US" dirty="0"/>
                <a:t>Storm</a:t>
              </a:r>
            </a:p>
          </p:txBody>
        </p:sp>
        <p:sp>
          <p:nvSpPr>
            <p:cNvPr id="79" name="Oval 78">
              <a:extLst>
                <a:ext uri="{FF2B5EF4-FFF2-40B4-BE49-F238E27FC236}">
                  <a16:creationId xmlns:a16="http://schemas.microsoft.com/office/drawing/2014/main" id="{316631EF-559B-4919-811C-4D7C196BEEE3}"/>
                </a:ext>
              </a:extLst>
            </p:cNvPr>
            <p:cNvSpPr/>
            <p:nvPr/>
          </p:nvSpPr>
          <p:spPr>
            <a:xfrm>
              <a:off x="3217558" y="941703"/>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p>
          </p:txBody>
        </p:sp>
        <p:sp>
          <p:nvSpPr>
            <p:cNvPr id="80" name="Oval 79">
              <a:extLst>
                <a:ext uri="{FF2B5EF4-FFF2-40B4-BE49-F238E27FC236}">
                  <a16:creationId xmlns:a16="http://schemas.microsoft.com/office/drawing/2014/main" id="{7DF63ECC-A49C-4279-A717-786744D9D719}"/>
                </a:ext>
              </a:extLst>
            </p:cNvPr>
            <p:cNvSpPr/>
            <p:nvPr/>
          </p:nvSpPr>
          <p:spPr>
            <a:xfrm>
              <a:off x="3532920" y="1246178"/>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p>
          </p:txBody>
        </p:sp>
        <p:sp>
          <p:nvSpPr>
            <p:cNvPr id="81" name="Oval 80">
              <a:extLst>
                <a:ext uri="{FF2B5EF4-FFF2-40B4-BE49-F238E27FC236}">
                  <a16:creationId xmlns:a16="http://schemas.microsoft.com/office/drawing/2014/main" id="{C3B4C712-9B50-4F47-9637-1DA063D00AFA}"/>
                </a:ext>
              </a:extLst>
            </p:cNvPr>
            <p:cNvSpPr/>
            <p:nvPr/>
          </p:nvSpPr>
          <p:spPr>
            <a:xfrm>
              <a:off x="3786767" y="1562565"/>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p>
          </p:txBody>
        </p:sp>
        <p:sp>
          <p:nvSpPr>
            <p:cNvPr id="82" name="Oval 81">
              <a:extLst>
                <a:ext uri="{FF2B5EF4-FFF2-40B4-BE49-F238E27FC236}">
                  <a16:creationId xmlns:a16="http://schemas.microsoft.com/office/drawing/2014/main" id="{E7C36EEB-0581-44FD-97FF-413002034285}"/>
                </a:ext>
              </a:extLst>
            </p:cNvPr>
            <p:cNvSpPr/>
            <p:nvPr/>
          </p:nvSpPr>
          <p:spPr>
            <a:xfrm>
              <a:off x="2948690" y="5120643"/>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KV</a:t>
              </a:r>
            </a:p>
          </p:txBody>
        </p:sp>
        <p:sp>
          <p:nvSpPr>
            <p:cNvPr id="83" name="Oval 82">
              <a:extLst>
                <a:ext uri="{FF2B5EF4-FFF2-40B4-BE49-F238E27FC236}">
                  <a16:creationId xmlns:a16="http://schemas.microsoft.com/office/drawing/2014/main" id="{51687B6B-7D2B-4189-B15C-7FF13F958A2E}"/>
                </a:ext>
              </a:extLst>
            </p:cNvPr>
            <p:cNvSpPr/>
            <p:nvPr/>
          </p:nvSpPr>
          <p:spPr>
            <a:xfrm>
              <a:off x="3264052" y="5425118"/>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KV</a:t>
              </a:r>
            </a:p>
          </p:txBody>
        </p:sp>
        <p:sp>
          <p:nvSpPr>
            <p:cNvPr id="84" name="Oval 83">
              <a:extLst>
                <a:ext uri="{FF2B5EF4-FFF2-40B4-BE49-F238E27FC236}">
                  <a16:creationId xmlns:a16="http://schemas.microsoft.com/office/drawing/2014/main" id="{D258596C-A9CB-4E1D-A52E-F8C2D03152F1}"/>
                </a:ext>
              </a:extLst>
            </p:cNvPr>
            <p:cNvSpPr/>
            <p:nvPr/>
          </p:nvSpPr>
          <p:spPr>
            <a:xfrm>
              <a:off x="3517899" y="5741505"/>
              <a:ext cx="743254" cy="726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KV</a:t>
              </a:r>
            </a:p>
          </p:txBody>
        </p:sp>
        <p:cxnSp>
          <p:nvCxnSpPr>
            <p:cNvPr id="85" name="Straight Connector 84">
              <a:extLst>
                <a:ext uri="{FF2B5EF4-FFF2-40B4-BE49-F238E27FC236}">
                  <a16:creationId xmlns:a16="http://schemas.microsoft.com/office/drawing/2014/main" id="{435D14F4-74BD-4073-9E10-6A538C54E642}"/>
                </a:ext>
              </a:extLst>
            </p:cNvPr>
            <p:cNvCxnSpPr>
              <a:cxnSpLocks/>
              <a:endCxn id="79" idx="2"/>
            </p:cNvCxnSpPr>
            <p:nvPr/>
          </p:nvCxnSpPr>
          <p:spPr>
            <a:xfrm flipV="1">
              <a:off x="2190934" y="1304968"/>
              <a:ext cx="1026624" cy="39913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86" name="Straight Connector 85">
              <a:extLst>
                <a:ext uri="{FF2B5EF4-FFF2-40B4-BE49-F238E27FC236}">
                  <a16:creationId xmlns:a16="http://schemas.microsoft.com/office/drawing/2014/main" id="{482AC673-2D80-4A32-AA5F-02E6BBF7D236}"/>
                </a:ext>
              </a:extLst>
            </p:cNvPr>
            <p:cNvCxnSpPr>
              <a:cxnSpLocks/>
              <a:endCxn id="80" idx="3"/>
            </p:cNvCxnSpPr>
            <p:nvPr/>
          </p:nvCxnSpPr>
          <p:spPr>
            <a:xfrm flipV="1">
              <a:off x="2190934" y="1866310"/>
              <a:ext cx="1450833" cy="111033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87" name="Straight Connector 86">
              <a:extLst>
                <a:ext uri="{FF2B5EF4-FFF2-40B4-BE49-F238E27FC236}">
                  <a16:creationId xmlns:a16="http://schemas.microsoft.com/office/drawing/2014/main" id="{7C6A25DF-7EC9-4631-AA3B-A54227ED62AC}"/>
                </a:ext>
              </a:extLst>
            </p:cNvPr>
            <p:cNvCxnSpPr>
              <a:cxnSpLocks/>
              <a:endCxn id="81" idx="3"/>
            </p:cNvCxnSpPr>
            <p:nvPr/>
          </p:nvCxnSpPr>
          <p:spPr>
            <a:xfrm flipV="1">
              <a:off x="2240604" y="2182697"/>
              <a:ext cx="1655010" cy="204883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88" name="Straight Connector 87">
              <a:extLst>
                <a:ext uri="{FF2B5EF4-FFF2-40B4-BE49-F238E27FC236}">
                  <a16:creationId xmlns:a16="http://schemas.microsoft.com/office/drawing/2014/main" id="{899C587B-1676-406A-845A-11AEBBE70F8A}"/>
                </a:ext>
              </a:extLst>
            </p:cNvPr>
            <p:cNvCxnSpPr>
              <a:cxnSpLocks/>
              <a:endCxn id="82" idx="7"/>
            </p:cNvCxnSpPr>
            <p:nvPr/>
          </p:nvCxnSpPr>
          <p:spPr>
            <a:xfrm>
              <a:off x="2051599" y="2208647"/>
              <a:ext cx="1531498" cy="3018394"/>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89" name="Straight Connector 88">
              <a:extLst>
                <a:ext uri="{FF2B5EF4-FFF2-40B4-BE49-F238E27FC236}">
                  <a16:creationId xmlns:a16="http://schemas.microsoft.com/office/drawing/2014/main" id="{5C5C7070-EA2B-4685-AB2F-F325C619D533}"/>
                </a:ext>
              </a:extLst>
            </p:cNvPr>
            <p:cNvCxnSpPr>
              <a:cxnSpLocks/>
              <a:endCxn id="82" idx="0"/>
            </p:cNvCxnSpPr>
            <p:nvPr/>
          </p:nvCxnSpPr>
          <p:spPr>
            <a:xfrm>
              <a:off x="1918067" y="3533174"/>
              <a:ext cx="1402250" cy="1587469"/>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48B84DEC-8205-4EE3-A33F-48BC550515BE}"/>
                </a:ext>
              </a:extLst>
            </p:cNvPr>
            <p:cNvCxnSpPr>
              <a:cxnSpLocks/>
              <a:endCxn id="82" idx="1"/>
            </p:cNvCxnSpPr>
            <p:nvPr/>
          </p:nvCxnSpPr>
          <p:spPr>
            <a:xfrm>
              <a:off x="2114428" y="4755719"/>
              <a:ext cx="943109" cy="471322"/>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3618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Storm overhead</a:t>
            </a:r>
          </a:p>
        </p:txBody>
      </p:sp>
      <p:sp>
        <p:nvSpPr>
          <p:cNvPr id="4" name="Content Placeholder 3"/>
          <p:cNvSpPr>
            <a:spLocks noGrp="1"/>
          </p:cNvSpPr>
          <p:nvPr>
            <p:ph sz="half" idx="2"/>
          </p:nvPr>
        </p:nvSpPr>
        <p:spPr>
          <a:xfrm>
            <a:off x="1598612" y="2057400"/>
            <a:ext cx="8458200" cy="533399"/>
          </a:xfrm>
        </p:spPr>
        <p:txBody>
          <a:bodyPr>
            <a:normAutofit/>
          </a:bodyPr>
          <a:lstStyle/>
          <a:p>
            <a:pPr marL="0" indent="0">
              <a:buNone/>
            </a:pPr>
            <a:r>
              <a:rPr lang="en-US" dirty="0"/>
              <a:t>Worker failures and queue backups</a:t>
            </a:r>
          </a:p>
        </p:txBody>
      </p:sp>
      <p:sp>
        <p:nvSpPr>
          <p:cNvPr id="8" name="Oval 7">
            <a:extLst>
              <a:ext uri="{FF2B5EF4-FFF2-40B4-BE49-F238E27FC236}">
                <a16:creationId xmlns:a16="http://schemas.microsoft.com/office/drawing/2014/main" id="{19842FA4-FF61-4DBE-B747-D03B2CE7BC59}"/>
              </a:ext>
            </a:extLst>
          </p:cNvPr>
          <p:cNvSpPr/>
          <p:nvPr/>
        </p:nvSpPr>
        <p:spPr>
          <a:xfrm>
            <a:off x="1674812" y="2895600"/>
            <a:ext cx="990600" cy="9236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Exp1</a:t>
            </a:r>
          </a:p>
        </p:txBody>
      </p:sp>
      <p:sp>
        <p:nvSpPr>
          <p:cNvPr id="12" name="Oval 11">
            <a:extLst>
              <a:ext uri="{FF2B5EF4-FFF2-40B4-BE49-F238E27FC236}">
                <a16:creationId xmlns:a16="http://schemas.microsoft.com/office/drawing/2014/main" id="{7C78DDA8-1D50-4683-B27A-4E1A3DD1411E}"/>
              </a:ext>
            </a:extLst>
          </p:cNvPr>
          <p:cNvSpPr/>
          <p:nvPr/>
        </p:nvSpPr>
        <p:spPr>
          <a:xfrm>
            <a:off x="1674812" y="4191000"/>
            <a:ext cx="990600" cy="9236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Exp1</a:t>
            </a:r>
          </a:p>
        </p:txBody>
      </p:sp>
      <p:sp>
        <p:nvSpPr>
          <p:cNvPr id="13" name="Oval 12">
            <a:extLst>
              <a:ext uri="{FF2B5EF4-FFF2-40B4-BE49-F238E27FC236}">
                <a16:creationId xmlns:a16="http://schemas.microsoft.com/office/drawing/2014/main" id="{BE7F73D2-D633-48B0-8AD9-E8384AF8D710}"/>
              </a:ext>
            </a:extLst>
          </p:cNvPr>
          <p:cNvSpPr/>
          <p:nvPr/>
        </p:nvSpPr>
        <p:spPr>
          <a:xfrm>
            <a:off x="1674812" y="5562600"/>
            <a:ext cx="990600" cy="9236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Exp1</a:t>
            </a:r>
          </a:p>
        </p:txBody>
      </p:sp>
      <p:sp>
        <p:nvSpPr>
          <p:cNvPr id="5" name="Content Placeholder 4">
            <a:extLst>
              <a:ext uri="{FF2B5EF4-FFF2-40B4-BE49-F238E27FC236}">
                <a16:creationId xmlns:a16="http://schemas.microsoft.com/office/drawing/2014/main" id="{BDE5C102-2026-472F-960D-B9D53E0D4FA5}"/>
              </a:ext>
            </a:extLst>
          </p:cNvPr>
          <p:cNvSpPr>
            <a:spLocks noGrp="1"/>
          </p:cNvSpPr>
          <p:nvPr>
            <p:ph sz="quarter" idx="4"/>
          </p:nvPr>
        </p:nvSpPr>
        <p:spPr>
          <a:xfrm>
            <a:off x="3198812" y="2743200"/>
            <a:ext cx="7315200" cy="3733800"/>
          </a:xfrm>
        </p:spPr>
        <p:txBody>
          <a:bodyPr>
            <a:normAutofit/>
          </a:bodyPr>
          <a:lstStyle/>
          <a:p>
            <a:r>
              <a:rPr lang="en-US" dirty="0"/>
              <a:t>JAVA PROGRAM</a:t>
            </a:r>
          </a:p>
          <a:p>
            <a:pPr lvl="1"/>
            <a:r>
              <a:rPr lang="en-US" dirty="0"/>
              <a:t>Read from Kafka cluster and deserialize in a “for loop”</a:t>
            </a:r>
          </a:p>
          <a:p>
            <a:pPr lvl="1"/>
            <a:r>
              <a:rPr lang="en-US" dirty="0"/>
              <a:t>Sustain input rate of 300K messages/sec from Kafka topic</a:t>
            </a:r>
          </a:p>
          <a:p>
            <a:r>
              <a:rPr lang="en-US" dirty="0"/>
              <a:t>1-STAGE TOPOLOGY</a:t>
            </a:r>
          </a:p>
          <a:p>
            <a:pPr lvl="1"/>
            <a:r>
              <a:rPr lang="en-US" dirty="0"/>
              <a:t>No acks to achieve at most once semantics</a:t>
            </a:r>
          </a:p>
          <a:p>
            <a:pPr lvl="1"/>
            <a:r>
              <a:rPr lang="en-US" dirty="0"/>
              <a:t>Storm processes were co-located using isolation scheduler</a:t>
            </a:r>
          </a:p>
          <a:p>
            <a:r>
              <a:rPr lang="en-US" dirty="0"/>
              <a:t>1-STAGE TOPOLOGY WITH ACKS</a:t>
            </a:r>
          </a:p>
          <a:p>
            <a:pPr lvl="1"/>
            <a:r>
              <a:rPr lang="en-US" dirty="0"/>
              <a:t>Enable acks for at least once semantics</a:t>
            </a:r>
          </a:p>
        </p:txBody>
      </p:sp>
    </p:spTree>
    <p:extLst>
      <p:ext uri="{BB962C8B-B14F-4D97-AF65-F5344CB8AC3E}">
        <p14:creationId xmlns:p14="http://schemas.microsoft.com/office/powerpoint/2010/main" val="360395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Storm overhead</a:t>
            </a:r>
          </a:p>
        </p:txBody>
      </p:sp>
      <p:pic>
        <p:nvPicPr>
          <p:cNvPr id="4" name="Content Placeholder 3">
            <a:extLst>
              <a:ext uri="{FF2B5EF4-FFF2-40B4-BE49-F238E27FC236}">
                <a16:creationId xmlns:a16="http://schemas.microsoft.com/office/drawing/2014/main" id="{EC6B639E-780F-4EB9-923A-67794287C9EB}"/>
              </a:ext>
            </a:extLst>
          </p:cNvPr>
          <p:cNvPicPr>
            <a:picLocks noGrp="1" noChangeAspect="1"/>
          </p:cNvPicPr>
          <p:nvPr>
            <p:ph idx="1"/>
          </p:nvPr>
        </p:nvPicPr>
        <p:blipFill>
          <a:blip r:embed="rId2"/>
          <a:stretch>
            <a:fillRect/>
          </a:stretch>
        </p:blipFill>
        <p:spPr>
          <a:xfrm>
            <a:off x="2889251" y="2057400"/>
            <a:ext cx="6400799" cy="3962400"/>
          </a:xfrm>
          <a:prstGeom prst="rect">
            <a:avLst/>
          </a:prstGeom>
        </p:spPr>
      </p:pic>
    </p:spTree>
    <p:extLst>
      <p:ext uri="{BB962C8B-B14F-4D97-AF65-F5344CB8AC3E}">
        <p14:creationId xmlns:p14="http://schemas.microsoft.com/office/powerpoint/2010/main" val="28069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3D245C-82D0-D245-963D-DF9E84165D3E}"/>
              </a:ext>
            </a:extLst>
          </p:cNvPr>
          <p:cNvSpPr>
            <a:spLocks noGrp="1"/>
          </p:cNvSpPr>
          <p:nvPr>
            <p:ph type="title"/>
          </p:nvPr>
        </p:nvSpPr>
        <p:spPr>
          <a:xfrm>
            <a:off x="5865812" y="2743200"/>
            <a:ext cx="6323013" cy="838200"/>
          </a:xfrm>
        </p:spPr>
        <p:txBody>
          <a:bodyPr>
            <a:noAutofit/>
          </a:bodyPr>
          <a:lstStyle/>
          <a:p>
            <a:r>
              <a:rPr lang="en-US" sz="4800" dirty="0">
                <a:latin typeface="Algerian" panose="04020705040A02060702" pitchFamily="82" charset="0"/>
              </a:rPr>
              <a:t>Heron</a:t>
            </a:r>
          </a:p>
        </p:txBody>
      </p:sp>
      <p:pic>
        <p:nvPicPr>
          <p:cNvPr id="8" name="Picture 7">
            <a:extLst>
              <a:ext uri="{FF2B5EF4-FFF2-40B4-BE49-F238E27FC236}">
                <a16:creationId xmlns:a16="http://schemas.microsoft.com/office/drawing/2014/main" id="{7F91D91A-DF06-B34D-A1FD-A7FBA8996036}"/>
              </a:ext>
            </a:extLst>
          </p:cNvPr>
          <p:cNvPicPr>
            <a:picLocks noChangeAspect="1"/>
          </p:cNvPicPr>
          <p:nvPr/>
        </p:nvPicPr>
        <p:blipFill>
          <a:blip r:embed="rId2"/>
          <a:stretch>
            <a:fillRect/>
          </a:stretch>
        </p:blipFill>
        <p:spPr>
          <a:xfrm>
            <a:off x="3884612" y="2349500"/>
            <a:ext cx="1625600" cy="1625600"/>
          </a:xfrm>
          <a:prstGeom prst="rect">
            <a:avLst/>
          </a:prstGeom>
        </p:spPr>
      </p:pic>
    </p:spTree>
    <p:extLst>
      <p:ext uri="{BB962C8B-B14F-4D97-AF65-F5344CB8AC3E}">
        <p14:creationId xmlns:p14="http://schemas.microsoft.com/office/powerpoint/2010/main" val="34119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VUA metaphor corpus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Subset of British National Corpus</a:t>
            </a:r>
          </a:p>
          <a:p>
            <a:r>
              <a:rPr lang="en-US" dirty="0"/>
              <a:t>Word annotated</a:t>
            </a:r>
          </a:p>
          <a:p>
            <a:pPr lvl="1"/>
            <a:r>
              <a:rPr lang="en-US" dirty="0"/>
              <a:t>Literally</a:t>
            </a:r>
          </a:p>
          <a:p>
            <a:pPr lvl="1"/>
            <a:r>
              <a:rPr lang="en-US" dirty="0"/>
              <a:t>Metaphorically-used</a:t>
            </a:r>
          </a:p>
          <a:p>
            <a:r>
              <a:rPr lang="en-US" dirty="0"/>
              <a:t>Over ten thousand sentences sampled from four genres – Academic Writing, News, Conversation, Fiction</a:t>
            </a:r>
          </a:p>
          <a:p>
            <a:r>
              <a:rPr lang="en-US" dirty="0"/>
              <a:t>Inter-annotator agreement = 0.84 (Fleiss’s </a:t>
            </a:r>
          </a:p>
        </p:txBody>
      </p:sp>
    </p:spTree>
    <p:extLst>
      <p:ext uri="{BB962C8B-B14F-4D97-AF65-F5344CB8AC3E}">
        <p14:creationId xmlns:p14="http://schemas.microsoft.com/office/powerpoint/2010/main" val="425868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References</a:t>
            </a:r>
          </a:p>
        </p:txBody>
      </p:sp>
      <p:sp>
        <p:nvSpPr>
          <p:cNvPr id="3" name="Content Placeholder 2"/>
          <p:cNvSpPr>
            <a:spLocks noGrp="1"/>
          </p:cNvSpPr>
          <p:nvPr>
            <p:ph idx="1"/>
          </p:nvPr>
        </p:nvSpPr>
        <p:spPr/>
        <p:txBody>
          <a:bodyPr/>
          <a:lstStyle/>
          <a:p>
            <a:r>
              <a:rPr lang="en-US" dirty="0">
                <a:hlinkClick r:id="rId2"/>
              </a:rPr>
              <a:t>https://www.tutorialspoint.com/apache_storm/index.htm</a:t>
            </a:r>
            <a:endParaRPr lang="en-US" dirty="0"/>
          </a:p>
          <a:p>
            <a:r>
              <a:rPr lang="en-US" dirty="0">
                <a:hlinkClick r:id="rId3"/>
              </a:rPr>
              <a:t>https://storm.apache.org/</a:t>
            </a:r>
            <a:endParaRPr lang="en-US" dirty="0"/>
          </a:p>
          <a:p>
            <a:r>
              <a:rPr lang="en-US" dirty="0">
                <a:hlinkClick r:id="rId4"/>
              </a:rPr>
              <a:t>https://www.youtube.com/watch?v=xWjxiZ36gSc</a:t>
            </a:r>
            <a:endParaRPr lang="en-US" dirty="0"/>
          </a:p>
          <a:p>
            <a:r>
              <a:rPr lang="en-US" dirty="0">
                <a:hlinkClick r:id="rId5"/>
              </a:rPr>
              <a:t>https://www.baeldung.com/apache-storm</a:t>
            </a:r>
            <a:endParaRPr lang="en-US" dirty="0"/>
          </a:p>
          <a:p>
            <a:r>
              <a:rPr lang="en-US" dirty="0">
                <a:hlinkClick r:id="rId6"/>
              </a:rPr>
              <a:t>https://blog.twitter.com/engineering/en_us/a/2015/flying-faster-with-twitter-heron.html</a:t>
            </a:r>
            <a:endParaRPr lang="en-US" dirty="0"/>
          </a:p>
          <a:p>
            <a:endParaRPr lang="en-US" dirty="0"/>
          </a:p>
          <a:p>
            <a:endParaRPr lang="en-US" dirty="0"/>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err="1">
                <a:latin typeface="Algerian" panose="04020705040A02060702" pitchFamily="82" charset="0"/>
              </a:rPr>
              <a:t>lcc</a:t>
            </a:r>
            <a:r>
              <a:rPr lang="en-US" dirty="0">
                <a:latin typeface="Algerian" panose="04020705040A02060702" pitchFamily="82" charset="0"/>
              </a:rPr>
              <a:t> metaphor corpus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err="1"/>
              <a:t>EmoBank</a:t>
            </a:r>
            <a:r>
              <a:rPr lang="en-US" dirty="0"/>
              <a:t> </a:t>
            </a:r>
            <a:r>
              <a:rPr lang="en-US" dirty="0" err="1"/>
              <a:t>Corrpus</a:t>
            </a:r>
            <a:endParaRPr lang="en-US" dirty="0"/>
          </a:p>
        </p:txBody>
      </p:sp>
    </p:spTree>
    <p:extLst>
      <p:ext uri="{BB962C8B-B14F-4D97-AF65-F5344CB8AC3E}">
        <p14:creationId xmlns:p14="http://schemas.microsoft.com/office/powerpoint/2010/main" val="352427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err="1">
                <a:latin typeface="Algerian" panose="04020705040A02060702" pitchFamily="82" charset="0"/>
              </a:rPr>
              <a:t>Emobank</a:t>
            </a:r>
            <a:r>
              <a:rPr lang="en-US" dirty="0">
                <a:latin typeface="Algerian" panose="04020705040A02060702" pitchFamily="82" charset="0"/>
              </a:rPr>
              <a:t> corpus</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Add content </a:t>
            </a:r>
            <a:r>
              <a:rPr lang="en-US" dirty="0" err="1"/>
              <a:t>herre</a:t>
            </a:r>
            <a:endParaRPr lang="en-US" dirty="0"/>
          </a:p>
        </p:txBody>
      </p:sp>
    </p:spTree>
    <p:extLst>
      <p:ext uri="{BB962C8B-B14F-4D97-AF65-F5344CB8AC3E}">
        <p14:creationId xmlns:p14="http://schemas.microsoft.com/office/powerpoint/2010/main" val="97353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7C9-DF13-484D-9356-C4ABF6D3B8B6}"/>
              </a:ext>
            </a:extLst>
          </p:cNvPr>
          <p:cNvSpPr>
            <a:spLocks noGrp="1"/>
          </p:cNvSpPr>
          <p:nvPr>
            <p:ph type="title"/>
          </p:nvPr>
        </p:nvSpPr>
        <p:spPr/>
        <p:txBody>
          <a:bodyPr/>
          <a:lstStyle/>
          <a:p>
            <a:r>
              <a:rPr lang="en-US" dirty="0">
                <a:latin typeface="Algerian" panose="04020705040A02060702" pitchFamily="82" charset="0"/>
              </a:rPr>
              <a:t>Methods of approach</a:t>
            </a:r>
          </a:p>
        </p:txBody>
      </p:sp>
      <p:sp>
        <p:nvSpPr>
          <p:cNvPr id="3" name="Content Placeholder 2">
            <a:extLst>
              <a:ext uri="{FF2B5EF4-FFF2-40B4-BE49-F238E27FC236}">
                <a16:creationId xmlns:a16="http://schemas.microsoft.com/office/drawing/2014/main" id="{2604C585-B0B7-4725-B130-C75DC3A73984}"/>
              </a:ext>
            </a:extLst>
          </p:cNvPr>
          <p:cNvSpPr>
            <a:spLocks noGrp="1"/>
          </p:cNvSpPr>
          <p:nvPr>
            <p:ph idx="1"/>
          </p:nvPr>
        </p:nvSpPr>
        <p:spPr/>
        <p:txBody>
          <a:bodyPr/>
          <a:lstStyle/>
          <a:p>
            <a:r>
              <a:rPr lang="en-US" dirty="0"/>
              <a:t>Hard Parameter Sharing</a:t>
            </a:r>
          </a:p>
          <a:p>
            <a:r>
              <a:rPr lang="en-US" dirty="0"/>
              <a:t>Cross-stitch Network</a:t>
            </a:r>
          </a:p>
          <a:p>
            <a:r>
              <a:rPr lang="en-US" dirty="0"/>
              <a:t>Gated Network</a:t>
            </a:r>
          </a:p>
        </p:txBody>
      </p:sp>
      <p:pic>
        <p:nvPicPr>
          <p:cNvPr id="4" name="Picture 3">
            <a:extLst>
              <a:ext uri="{FF2B5EF4-FFF2-40B4-BE49-F238E27FC236}">
                <a16:creationId xmlns:a16="http://schemas.microsoft.com/office/drawing/2014/main" id="{A739DAA6-2968-453D-A726-8711FE0AF6F2}"/>
              </a:ext>
            </a:extLst>
          </p:cNvPr>
          <p:cNvPicPr>
            <a:picLocks noChangeAspect="1"/>
          </p:cNvPicPr>
          <p:nvPr/>
        </p:nvPicPr>
        <p:blipFill>
          <a:blip r:embed="rId2"/>
          <a:stretch>
            <a:fillRect/>
          </a:stretch>
        </p:blipFill>
        <p:spPr>
          <a:xfrm>
            <a:off x="2127208" y="4038600"/>
            <a:ext cx="7924800" cy="838200"/>
          </a:xfrm>
          <a:prstGeom prst="rect">
            <a:avLst/>
          </a:prstGeom>
        </p:spPr>
      </p:pic>
    </p:spTree>
    <p:extLst>
      <p:ext uri="{BB962C8B-B14F-4D97-AF65-F5344CB8AC3E}">
        <p14:creationId xmlns:p14="http://schemas.microsoft.com/office/powerpoint/2010/main" val="269023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594</TotalTime>
  <Words>2330</Words>
  <Application>Microsoft Office PowerPoint</Application>
  <PresentationFormat>Custom</PresentationFormat>
  <Paragraphs>314</Paragraphs>
  <Slides>60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6" baseType="lpstr">
      <vt:lpstr>Algerian</vt:lpstr>
      <vt:lpstr>Arial</vt:lpstr>
      <vt:lpstr>Corbel</vt:lpstr>
      <vt:lpstr>Times New Roman</vt:lpstr>
      <vt:lpstr>Digital Blue Tunnel 16x9</vt:lpstr>
      <vt:lpstr>Bitmap Image</vt:lpstr>
      <vt:lpstr>Modelling the interplay of metaphor and emotion through multitask learning</vt:lpstr>
      <vt:lpstr>paper Abstract</vt:lpstr>
      <vt:lpstr>introduction</vt:lpstr>
      <vt:lpstr>Related work</vt:lpstr>
      <vt:lpstr>Tasks and datasets</vt:lpstr>
      <vt:lpstr>VUA metaphor corpus</vt:lpstr>
      <vt:lpstr>lcc metaphor corpus</vt:lpstr>
      <vt:lpstr>Emobank corpus</vt:lpstr>
      <vt:lpstr>Methods of approach</vt:lpstr>
      <vt:lpstr>Method – hard parameter sharing</vt:lpstr>
      <vt:lpstr>Method – cross-stitch network</vt:lpstr>
      <vt:lpstr>Method – gated network</vt:lpstr>
      <vt:lpstr>experiment</vt:lpstr>
      <vt:lpstr>Results</vt:lpstr>
      <vt:lpstr>Data analysis &amp; discussion</vt:lpstr>
      <vt:lpstr>conclusion</vt:lpstr>
      <vt:lpstr>Data model components</vt:lpstr>
      <vt:lpstr>Data process Architecture</vt:lpstr>
      <vt:lpstr>Tweet word count topology</vt:lpstr>
      <vt:lpstr>Basic concepts</vt:lpstr>
      <vt:lpstr>Architecture of the system</vt:lpstr>
      <vt:lpstr>Worker processes</vt:lpstr>
      <vt:lpstr>tasks</vt:lpstr>
      <vt:lpstr>Partitioning strategies</vt:lpstr>
      <vt:lpstr>Worker nodes</vt:lpstr>
      <vt:lpstr>Physical execution of the topology</vt:lpstr>
      <vt:lpstr>Storm Internals</vt:lpstr>
      <vt:lpstr>Summingbird</vt:lpstr>
      <vt:lpstr>Word count</vt:lpstr>
      <vt:lpstr>Summingbird and Hadoop</vt:lpstr>
      <vt:lpstr>nimbus</vt:lpstr>
      <vt:lpstr>Nimbus vs jobtracker</vt:lpstr>
      <vt:lpstr>Nimbus vs jobtracker</vt:lpstr>
      <vt:lpstr>zookeeper</vt:lpstr>
      <vt:lpstr>zookeeper</vt:lpstr>
      <vt:lpstr>Supervisor vs tasktracker</vt:lpstr>
      <vt:lpstr>heartbeat</vt:lpstr>
      <vt:lpstr>Synchronize supervisor</vt:lpstr>
      <vt:lpstr>Synchronize process</vt:lpstr>
      <vt:lpstr>Entities to run topology in a storm cluster</vt:lpstr>
      <vt:lpstr>relationship of worker process and tasks</vt:lpstr>
      <vt:lpstr>Parallelism in storm</vt:lpstr>
      <vt:lpstr>Parallelism in storm</vt:lpstr>
      <vt:lpstr>Internal messaging within storm workers processes</vt:lpstr>
      <vt:lpstr>Processing semantics</vt:lpstr>
      <vt:lpstr>Guaranteeing message processing</vt:lpstr>
      <vt:lpstr>Guaranteed Processing</vt:lpstr>
      <vt:lpstr>Storm in use @ twitter</vt:lpstr>
      <vt:lpstr>Twitter in real-time</vt:lpstr>
      <vt:lpstr>Collecting topology metrics</vt:lpstr>
      <vt:lpstr>Sample topology dashboard</vt:lpstr>
      <vt:lpstr>Operational experiences</vt:lpstr>
      <vt:lpstr>Operational experiences</vt:lpstr>
      <vt:lpstr>Operational experiences</vt:lpstr>
      <vt:lpstr>Overloaded zookeeper</vt:lpstr>
      <vt:lpstr>Operational experiences</vt:lpstr>
      <vt:lpstr>Storm overhead</vt:lpstr>
      <vt:lpstr>Storm overhead</vt:lpstr>
      <vt:lpstr>Heron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Poonam Kankariya</dc:creator>
  <cp:lastModifiedBy>Poonam</cp:lastModifiedBy>
  <cp:revision>135</cp:revision>
  <dcterms:created xsi:type="dcterms:W3CDTF">2018-09-16T15:10:19Z</dcterms:created>
  <dcterms:modified xsi:type="dcterms:W3CDTF">2020-03-02T01:27:51Z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